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1">
  <p:sldMasterIdLst>
    <p:sldMasterId id="2147483696" r:id="rId1"/>
  </p:sldMasterIdLst>
  <p:sldIdLst>
    <p:sldId id="276" r:id="rId2"/>
    <p:sldId id="256" r:id="rId3"/>
    <p:sldId id="312" r:id="rId4"/>
    <p:sldId id="311" r:id="rId5"/>
    <p:sldId id="313" r:id="rId6"/>
    <p:sldId id="257" r:id="rId7"/>
    <p:sldId id="258" r:id="rId8"/>
    <p:sldId id="259" r:id="rId9"/>
    <p:sldId id="260" r:id="rId10"/>
    <p:sldId id="261" r:id="rId11"/>
    <p:sldId id="278" r:id="rId12"/>
    <p:sldId id="280" r:id="rId13"/>
    <p:sldId id="279" r:id="rId14"/>
    <p:sldId id="262" r:id="rId15"/>
    <p:sldId id="281" r:id="rId16"/>
    <p:sldId id="283" r:id="rId17"/>
    <p:sldId id="282" r:id="rId18"/>
    <p:sldId id="265" r:id="rId19"/>
    <p:sldId id="284" r:id="rId20"/>
    <p:sldId id="310" r:id="rId21"/>
    <p:sldId id="285" r:id="rId22"/>
    <p:sldId id="286" r:id="rId23"/>
    <p:sldId id="287" r:id="rId24"/>
    <p:sldId id="289" r:id="rId25"/>
    <p:sldId id="290" r:id="rId26"/>
    <p:sldId id="291" r:id="rId27"/>
    <p:sldId id="292" r:id="rId28"/>
    <p:sldId id="293" r:id="rId29"/>
    <p:sldId id="294" r:id="rId30"/>
    <p:sldId id="295" r:id="rId31"/>
    <p:sldId id="296" r:id="rId32"/>
    <p:sldId id="297" r:id="rId33"/>
    <p:sldId id="298" r:id="rId34"/>
    <p:sldId id="299" r:id="rId35"/>
    <p:sldId id="300" r:id="rId36"/>
    <p:sldId id="268" r:id="rId37"/>
    <p:sldId id="267" r:id="rId38"/>
    <p:sldId id="270" r:id="rId39"/>
    <p:sldId id="302" r:id="rId40"/>
    <p:sldId id="303" r:id="rId41"/>
    <p:sldId id="269" r:id="rId42"/>
    <p:sldId id="305" r:id="rId43"/>
    <p:sldId id="304" r:id="rId44"/>
    <p:sldId id="306" r:id="rId45"/>
    <p:sldId id="307" r:id="rId46"/>
    <p:sldId id="308" r:id="rId47"/>
    <p:sldId id="271" r:id="rId48"/>
    <p:sldId id="272" r:id="rId49"/>
    <p:sldId id="273" r:id="rId50"/>
    <p:sldId id="309" r:id="rId51"/>
    <p:sldId id="274" r:id="rId52"/>
    <p:sldId id="275" r:id="rId53"/>
    <p:sldId id="277" r:id="rId5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presentationPr>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60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41.wmf"/><Relationship Id="rId1" Type="http://schemas.openxmlformats.org/officeDocument/2006/relationships/image" Target="../media/image40.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1D8BD707-D9CF-40AE-B4C6-C98DA3205C09}" type="datetimeFigureOut">
              <a:rPr lang="en-US" smtClean="0"/>
              <a:pPr/>
              <a:t>8/6/2012</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B6F15528-21DE-4FAA-801E-634DDDAF4B2B}" type="slidenum">
              <a:rPr lang="en-US" smtClean="0"/>
              <a:pPr/>
              <a:t>‹#›</a:t>
            </a:fld>
            <a:endParaRPr lang="en-US"/>
          </a:p>
        </p:txBody>
      </p:sp>
    </p:spTree>
  </p:cSld>
  <p:clrMapOvr>
    <a:masterClrMapping/>
  </p:clrMapOvr>
  <p:transition>
    <p:wipe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8/6/2012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8/6/2012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D8BD707-D9CF-40AE-B4C6-C98DA3205C09}" type="datetimeFigureOut">
              <a:rPr lang="en-US" smtClean="0"/>
              <a:pPr/>
              <a:t>8/6/2012</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B6F15528-21DE-4FAA-801E-634DDDAF4B2B}" type="slidenum">
              <a:rPr lang="en-US" smtClean="0"/>
              <a:pPr/>
              <a:t>‹#›</a:t>
            </a:fld>
            <a:endParaRPr lang="en-US"/>
          </a:p>
        </p:txBody>
      </p:sp>
    </p:spTree>
  </p:cSld>
  <p:clrMapOvr>
    <a:masterClrMapping/>
  </p:clrMapOvr>
  <p:transition>
    <p:wipe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1D8BD707-D9CF-40AE-B4C6-C98DA3205C09}" type="datetimeFigureOut">
              <a:rPr lang="en-US" smtClean="0"/>
              <a:pPr/>
              <a:t>8/6/2012</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wipe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1D8BD707-D9CF-40AE-B4C6-C98DA3205C09}" type="datetimeFigureOut">
              <a:rPr lang="en-US" smtClean="0"/>
              <a:pPr/>
              <a:t>8/6/2012</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1D8BD707-D9CF-40AE-B4C6-C98DA3205C09}" type="datetimeFigureOut">
              <a:rPr lang="en-US" smtClean="0"/>
              <a:pPr/>
              <a:t>8/6/2012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B6F15528-21DE-4FAA-801E-634DDDAF4B2B}"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wipe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D8BD707-D9CF-40AE-B4C6-C98DA3205C09}" type="datetimeFigureOut">
              <a:rPr lang="en-US" smtClean="0"/>
              <a:pPr/>
              <a:t>8/6/2012</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D8BD707-D9CF-40AE-B4C6-C98DA3205C09}" type="datetimeFigureOut">
              <a:rPr lang="en-US" smtClean="0"/>
              <a:pPr/>
              <a:t>8/6/2012</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D8BD707-D9CF-40AE-B4C6-C98DA3205C09}" type="datetimeFigureOut">
              <a:rPr lang="en-US" smtClean="0"/>
              <a:pPr/>
              <a:t>8/6/2012</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wipe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8/6/2012</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B6F15528-21DE-4FAA-801E-634DDDAF4B2B}"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wipe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D8BD707-D9CF-40AE-B4C6-C98DA3205C09}" type="datetimeFigureOut">
              <a:rPr lang="en-US" smtClean="0"/>
              <a:pPr/>
              <a:t>8/6/2012</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6F15528-21DE-4FAA-801E-634DDDAF4B2B}"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wipe dir="u"/>
  </p:transition>
  <p:txStyles>
    <p:titleStyle>
      <a:lvl1pPr algn="l" rtl="1"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r" rtl="1"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r" rtl="1"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r" rtl="1"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r" rtl="1"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r" rtl="1"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r" rtl="1"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r" rtl="1"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r" rtl="1"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r" rtl="1"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7.xml"/><Relationship Id="rId4" Type="http://schemas.openxmlformats.org/officeDocument/2006/relationships/image" Target="../media/image26.e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image" Target="../media/image38.jpeg"/></Relationships>
</file>

<file path=ppt/slides/_rels/slide3.xml.rels><?xml version="1.0" encoding="UTF-8" standalone="yes"?>
<Relationships xmlns="http://schemas.openxmlformats.org/package/2006/relationships"><Relationship Id="rId8" Type="http://schemas.openxmlformats.org/officeDocument/2006/relationships/hyperlink" Target="http://fa.wikipedia.org/wiki/%D8%B4%D9%87%D8%B1%D8%B3%D8%AA%D8%A7%D9%86_%D8%A8%D9%88%DB%8C%D8%B1%D8%A7%D8%AD%D9%85%D8%AF" TargetMode="External"/><Relationship Id="rId13" Type="http://schemas.openxmlformats.org/officeDocument/2006/relationships/hyperlink" Target="http://fa.wikipedia.org/wiki/%D8%B4%D9%87%D8%B1%D8%B3%D8%AA%D8%A7%D9%86_%DA%A9%D9%87%DA%AF%DB%8C%D9%84%D9%88%DB%8C%D9%87" TargetMode="External"/><Relationship Id="rId18" Type="http://schemas.openxmlformats.org/officeDocument/2006/relationships/hyperlink" Target="http://fa.wikipedia.org/wiki/%DA%86%D8%B1%D8%A7%D9%85" TargetMode="External"/><Relationship Id="rId26" Type="http://schemas.openxmlformats.org/officeDocument/2006/relationships/image" Target="../media/image4.jpeg"/><Relationship Id="rId3" Type="http://schemas.openxmlformats.org/officeDocument/2006/relationships/hyperlink" Target="http://fa.wikipedia.org/wiki/%DB%8C%D8%A7%D8%B3%D9%88%D8%AC" TargetMode="External"/><Relationship Id="rId21" Type="http://schemas.openxmlformats.org/officeDocument/2006/relationships/hyperlink" Target="http://fa.wikipedia.org/wiki/%D8%A7%D8%B5%D9%81%D9%87%D8%A7%D9%86" TargetMode="External"/><Relationship Id="rId7" Type="http://schemas.openxmlformats.org/officeDocument/2006/relationships/hyperlink" Target="http://fa.wikipedia.org/wiki/%D9%85%D8%B1%DA%A9%D8%B2_%D8%A2%D9%85%D8%A7%D8%B1_%D8%A7%DB%8C%D8%B1%D8%A7%D9%86" TargetMode="External"/><Relationship Id="rId12" Type="http://schemas.openxmlformats.org/officeDocument/2006/relationships/hyperlink" Target="http://fa.wikipedia.org/wiki/%D8%B3%DB%8C_%D8%B3%D8%AE%D8%AA" TargetMode="External"/><Relationship Id="rId17" Type="http://schemas.openxmlformats.org/officeDocument/2006/relationships/hyperlink" Target="http://fa.wikipedia.org/wiki/%D8%B4%D9%87%D8%B1%D8%B3%D8%AA%D8%A7%D9%86_%DA%86%D8%B1%D8%A7%D9%85" TargetMode="External"/><Relationship Id="rId25" Type="http://schemas.openxmlformats.org/officeDocument/2006/relationships/hyperlink" Target="http://fa.wikipedia.org/wiki/%DA%86%D9%87%D8%A7%D8%B1%D9%85%D8%AD%D8%A7%D9%84_%D9%88_%D8%A8%D8%AE%D8%AA%DB%8C%D8%A7%D8%B1%DB%8C" TargetMode="External"/><Relationship Id="rId2" Type="http://schemas.openxmlformats.org/officeDocument/2006/relationships/hyperlink" Target="http://fa.wikipedia.org/wiki/%D8%A7%D8%B3%D8%AA%D8%A7%D9%86" TargetMode="External"/><Relationship Id="rId16" Type="http://schemas.openxmlformats.org/officeDocument/2006/relationships/hyperlink" Target="http://fa.wikipedia.org/wiki/%D8%AF%D9%88%DA%AF%D9%86%D8%A8%D8%AF%D8%A7%D9%86" TargetMode="External"/><Relationship Id="rId20" Type="http://schemas.openxmlformats.org/officeDocument/2006/relationships/hyperlink" Target="http://fa.wikipedia.org/wiki/%D8%A8%D8%A7%D8%B4%D8%AA" TargetMode="External"/><Relationship Id="rId1" Type="http://schemas.openxmlformats.org/officeDocument/2006/relationships/slideLayout" Target="../slideLayouts/slideLayout7.xml"/><Relationship Id="rId6" Type="http://schemas.openxmlformats.org/officeDocument/2006/relationships/hyperlink" Target="http://fa.wikipedia.org/wiki/%DA%A9%D9%88%D9%87%D8%B3%D8%AA%D8%A7%D9%86" TargetMode="External"/><Relationship Id="rId11" Type="http://schemas.openxmlformats.org/officeDocument/2006/relationships/hyperlink" Target="http://fa.wikipedia.org/wiki/%D8%B4%D9%87%D8%B1%D8%B3%D8%AA%D8%A7%D9%86_%D8%AF%D9%86%D8%A7" TargetMode="External"/><Relationship Id="rId24" Type="http://schemas.openxmlformats.org/officeDocument/2006/relationships/hyperlink" Target="http://fa.wikipedia.org/wiki/%D8%AE%D9%88%D8%B2%D8%B3%D8%AA%D8%A7%D9%86" TargetMode="External"/><Relationship Id="rId5" Type="http://schemas.openxmlformats.org/officeDocument/2006/relationships/hyperlink" Target="http://fa.wikipedia.org/wiki/%DA%A9%DB%8C%D9%84%D9%88%D9%85%D8%AA%D8%B1_%D9%85%D8%B1%D8%A8%D8%B9" TargetMode="External"/><Relationship Id="rId15" Type="http://schemas.openxmlformats.org/officeDocument/2006/relationships/hyperlink" Target="http://fa.wikipedia.org/wiki/%D8%B4%D9%87%D8%B1%D8%B3%D8%AA%D8%A7%D9%86_%DA%AF%DA%86%D8%B3%D8%A7%D8%B1%D8%A7%D9%86" TargetMode="External"/><Relationship Id="rId23" Type="http://schemas.openxmlformats.org/officeDocument/2006/relationships/hyperlink" Target="http://fa.wikipedia.org/wiki/%D8%A8%D9%88%D8%B4%D9%87%D8%B1" TargetMode="External"/><Relationship Id="rId10" Type="http://schemas.openxmlformats.org/officeDocument/2006/relationships/hyperlink" Target="http://fa.wikipedia.org/wiki/%D9%84%DB%8C%DA%A9%DA%A9" TargetMode="External"/><Relationship Id="rId19" Type="http://schemas.openxmlformats.org/officeDocument/2006/relationships/hyperlink" Target="http://fa.wikipedia.org/wiki/%D8%B4%D9%87%D8%B1%D8%B3%D8%AA%D8%A7%D9%86_%D8%A8%D8%A7%D8%B4%D8%AA" TargetMode="External"/><Relationship Id="rId4" Type="http://schemas.openxmlformats.org/officeDocument/2006/relationships/hyperlink" Target="http://fa.wikipedia.org/wiki/%D9%85%D8%B3%D8%A7%D8%AD%D8%AA" TargetMode="External"/><Relationship Id="rId9" Type="http://schemas.openxmlformats.org/officeDocument/2006/relationships/hyperlink" Target="http://fa.wikipedia.org/wiki/%D8%B4%D9%87%D8%B1%D8%B3%D8%AA%D8%A7%D9%86_%D8%A8%D9%87%D9%85%D8%A6%DB%8C" TargetMode="External"/><Relationship Id="rId14" Type="http://schemas.openxmlformats.org/officeDocument/2006/relationships/hyperlink" Target="http://fa.wikipedia.org/wiki/%D8%AF%D9%87%D8%AF%D8%B4%D8%AA" TargetMode="External"/><Relationship Id="rId22" Type="http://schemas.openxmlformats.org/officeDocument/2006/relationships/hyperlink" Target="http://fa.wikipedia.org/wiki/%D9%81%D8%A7%D8%B1%D8%B3" TargetMode="Externa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43.emf"/><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31.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fa.wikipedia.org/wiki/%D8%A7%D8%B3%D8%AA%D8%A7%D9%86_%DA%A9%D9%87%DA%AF%DB%8C%D9%84%D9%88%DB%8C%D9%87_%D9%88_%D8%A8%D9%88%DB%8C%D8%B1%D8%A7%D8%AD%D9%85%D8%AF" TargetMode="External"/><Relationship Id="rId7" Type="http://schemas.openxmlformats.org/officeDocument/2006/relationships/image" Target="../media/image5.jpeg"/><Relationship Id="rId2" Type="http://schemas.openxmlformats.org/officeDocument/2006/relationships/hyperlink" Target="http://fa.wikipedia.org/wiki/%D8%A7%DB%8C%D8%B1%D8%A7%D9%86" TargetMode="External"/><Relationship Id="rId1" Type="http://schemas.openxmlformats.org/officeDocument/2006/relationships/slideLayout" Target="../slideLayouts/slideLayout7.xml"/><Relationship Id="rId6" Type="http://schemas.openxmlformats.org/officeDocument/2006/relationships/hyperlink" Target="http://fa.wikipedia.org/wiki/%DB%B1%DB%B3%DB%B2%DB%B3" TargetMode="External"/><Relationship Id="rId5" Type="http://schemas.openxmlformats.org/officeDocument/2006/relationships/hyperlink" Target="http://fa.wikipedia.org/wiki/%DB%B1%DB%B3%DB%B0%DB%B9" TargetMode="External"/><Relationship Id="rId4" Type="http://schemas.openxmlformats.org/officeDocument/2006/relationships/hyperlink" Target="http://fa.wikipedia.org/wiki/%D8%B4%D9%87%D8%B1%D8%B3%D8%AA%D8%A7%D9%86_%D8%A8%D9%88%DB%8C%D8%B1%D8%A7%D8%AD%D9%85%D8%AF"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 Id="rId9" Type="http://schemas.openxmlformats.org/officeDocument/2006/relationships/image" Target="../media/image13.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abfa\My Documents\New Folder (4)\جمال فرد\besm_937\besm\055.jpg"/>
          <p:cNvPicPr>
            <a:picLocks noChangeAspect="1" noChangeArrowheads="1"/>
          </p:cNvPicPr>
          <p:nvPr/>
        </p:nvPicPr>
        <p:blipFill>
          <a:blip r:embed="rId2" cstate="print">
            <a:duotone>
              <a:prstClr val="black"/>
              <a:schemeClr val="accent5">
                <a:tint val="45000"/>
                <a:satMod val="400000"/>
              </a:schemeClr>
            </a:duotone>
            <a:lum bright="11000" contrast="6000"/>
          </a:blip>
          <a:srcRect/>
          <a:stretch>
            <a:fillRect/>
          </a:stretch>
        </p:blipFill>
        <p:spPr bwMode="auto">
          <a:xfrm>
            <a:off x="0" y="0"/>
            <a:ext cx="9144000" cy="6858000"/>
          </a:xfrm>
          <a:prstGeom prst="rect">
            <a:avLst/>
          </a:prstGeom>
          <a:solidFill>
            <a:srgbClr val="FFFF00"/>
          </a:solidFill>
          <a:ln cmpd="thickThin">
            <a:solidFill>
              <a:srgbClr val="FF0000"/>
            </a:solidFill>
            <a:prstDash val="lgDash"/>
          </a:ln>
          <a:effectLst>
            <a:innerShdw blurRad="139700" dist="50800" dir="8100000">
              <a:prstClr val="black">
                <a:alpha val="48000"/>
              </a:prstClr>
            </a:innerShdw>
          </a:effectLst>
          <a:scene3d>
            <a:camera prst="orthographicFront">
              <a:rot lat="0" lon="0" rev="0"/>
            </a:camera>
            <a:lightRig rig="threePt" dir="t"/>
          </a:scene3d>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5000" y="228600"/>
            <a:ext cx="3429000" cy="523220"/>
          </a:xfrm>
          <a:prstGeom prst="rect">
            <a:avLst/>
          </a:prstGeom>
          <a:noFill/>
        </p:spPr>
        <p:txBody>
          <a:bodyPr wrap="square" rtlCol="1">
            <a:spAutoFit/>
          </a:bodyPr>
          <a:lstStyle/>
          <a:p>
            <a:pPr algn="r" rtl="1"/>
            <a:r>
              <a:rPr lang="fa-IR" sz="2800" dirty="0" smtClean="0">
                <a:solidFill>
                  <a:srgbClr val="002060"/>
                </a:solidFill>
                <a:cs typeface="B Roya" pitchFamily="2" charset="-78"/>
              </a:rPr>
              <a:t>گزارش نرم افزار </a:t>
            </a:r>
            <a:r>
              <a:rPr lang="en-US" sz="2800" dirty="0" smtClean="0">
                <a:solidFill>
                  <a:srgbClr val="002060"/>
                </a:solidFill>
                <a:cs typeface="B Roya" pitchFamily="2" charset="-78"/>
              </a:rPr>
              <a:t>PM</a:t>
            </a:r>
            <a:endParaRPr lang="fa-IR" sz="2800" dirty="0">
              <a:solidFill>
                <a:srgbClr val="002060"/>
              </a:solidFill>
              <a:cs typeface="B Roya" pitchFamily="2" charset="-78"/>
            </a:endParaRPr>
          </a:p>
        </p:txBody>
      </p:sp>
      <p:sp>
        <p:nvSpPr>
          <p:cNvPr id="18434" name="Rectangle 2"/>
          <p:cNvSpPr>
            <a:spLocks noChangeArrowheads="1"/>
          </p:cNvSpPr>
          <p:nvPr/>
        </p:nvSpPr>
        <p:spPr bwMode="auto">
          <a:xfrm>
            <a:off x="0" y="905962"/>
            <a:ext cx="9144000" cy="17235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tab pos="2636838" algn="ctr"/>
                <a:tab pos="5273675" algn="r"/>
              </a:tabLst>
            </a:pPr>
            <a:r>
              <a:rPr kumimoji="0" lang="fa-IR" sz="2400" b="0" i="0" u="none" strike="noStrike" cap="none" normalizeH="0" baseline="0" dirty="0" smtClean="0">
                <a:ln>
                  <a:noFill/>
                </a:ln>
                <a:solidFill>
                  <a:srgbClr val="FF0000"/>
                </a:solidFill>
                <a:effectLst/>
                <a:latin typeface="Arial" pitchFamily="34" charset="0"/>
                <a:ea typeface="Times New Roman" pitchFamily="18" charset="0"/>
                <a:cs typeface="B Roya" pitchFamily="2" charset="-78"/>
              </a:rPr>
              <a:t>بخش اول:وضعیت نرم افزار </a:t>
            </a:r>
            <a:r>
              <a:rPr kumimoji="0" lang="en-US" sz="2400" b="1" i="0" u="none" strike="noStrike" cap="none" normalizeH="0" baseline="0" dirty="0" smtClean="0">
                <a:ln>
                  <a:noFill/>
                </a:ln>
                <a:solidFill>
                  <a:srgbClr val="FF0000"/>
                </a:solidFill>
                <a:effectLst/>
                <a:latin typeface="Arial" pitchFamily="34" charset="0"/>
                <a:ea typeface="Times New Roman" pitchFamily="18" charset="0"/>
                <a:cs typeface="B Roya" pitchFamily="2" charset="-78"/>
              </a:rPr>
              <a:t>PM</a:t>
            </a:r>
            <a:r>
              <a:rPr kumimoji="0" lang="en-US" sz="2400" b="0" i="0" u="none" strike="noStrike" cap="none" normalizeH="0" baseline="0" dirty="0" smtClean="0">
                <a:ln>
                  <a:noFill/>
                </a:ln>
                <a:solidFill>
                  <a:srgbClr val="FF0000"/>
                </a:solidFill>
                <a:effectLst/>
                <a:latin typeface="Arial" pitchFamily="34" charset="0"/>
                <a:ea typeface="Times New Roman" pitchFamily="18" charset="0"/>
                <a:cs typeface="B Roya" pitchFamily="2" charset="-78"/>
              </a:rPr>
              <a:t> </a:t>
            </a:r>
            <a:r>
              <a:rPr kumimoji="0" lang="fa-IR" sz="2400" b="0" i="0" u="none" strike="noStrike" cap="none" normalizeH="0" baseline="0" dirty="0" smtClean="0">
                <a:ln>
                  <a:noFill/>
                </a:ln>
                <a:solidFill>
                  <a:srgbClr val="FF0000"/>
                </a:solidFill>
                <a:effectLst/>
                <a:latin typeface="Arial" pitchFamily="34" charset="0"/>
                <a:ea typeface="Times New Roman" pitchFamily="18" charset="0"/>
                <a:cs typeface="B Roya" pitchFamily="2" charset="-78"/>
              </a:rPr>
              <a:t>اداره آبفا یاسوج</a:t>
            </a:r>
          </a:p>
          <a:p>
            <a:pPr marL="0" marR="0" lvl="0" indent="0" algn="just" defTabSz="914400" rtl="1" eaLnBrk="1" fontAlgn="base" latinLnBrk="0" hangingPunct="1">
              <a:lnSpc>
                <a:spcPct val="100000"/>
              </a:lnSpc>
              <a:spcBef>
                <a:spcPct val="0"/>
              </a:spcBef>
              <a:spcAft>
                <a:spcPct val="0"/>
              </a:spcAft>
              <a:buClrTx/>
              <a:buSzTx/>
              <a:buFontTx/>
              <a:buNone/>
              <a:tabLst>
                <a:tab pos="2636838" algn="ctr"/>
                <a:tab pos="5273675" algn="r"/>
              </a:tabLst>
            </a:pPr>
            <a:endParaRPr kumimoji="0" lang="en-US" sz="1600" b="1" i="0" u="none" strike="noStrike" cap="none" normalizeH="0" baseline="0" dirty="0" smtClean="0">
              <a:ln>
                <a:noFill/>
              </a:ln>
              <a:solidFill>
                <a:srgbClr val="C00000"/>
              </a:solidFill>
              <a:effectLst/>
              <a:latin typeface="Arial" pitchFamily="34" charset="0"/>
              <a:cs typeface="B Roya"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tab pos="2636838" algn="ctr"/>
                <a:tab pos="5273675" algn="r"/>
              </a:tabLst>
            </a:pPr>
            <a:r>
              <a:rPr kumimoji="0" lang="fa-IR"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نرم افزار این اداره که در سال </a:t>
            </a:r>
            <a:r>
              <a:rPr kumimoji="0" lang="fa-IR" sz="1600" b="1" i="0" u="none" strike="noStrike" cap="none" normalizeH="0" baseline="0" dirty="0" smtClean="0">
                <a:ln>
                  <a:noFill/>
                </a:ln>
                <a:solidFill>
                  <a:srgbClr val="FF0000"/>
                </a:solidFill>
                <a:effectLst/>
                <a:latin typeface="Arial" pitchFamily="34" charset="0"/>
                <a:ea typeface="Times New Roman" pitchFamily="18" charset="0"/>
                <a:cs typeface="B Roya" pitchFamily="2" charset="-78"/>
              </a:rPr>
              <a:t>1382</a:t>
            </a:r>
            <a:r>
              <a:rPr kumimoji="0" lang="fa-IR"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 از </a:t>
            </a:r>
            <a:r>
              <a:rPr kumimoji="0" lang="fa-IR" sz="1600" b="1" i="0" u="none" strike="noStrike" cap="none" normalizeH="0" baseline="0" dirty="0" smtClean="0">
                <a:ln>
                  <a:noFill/>
                </a:ln>
                <a:solidFill>
                  <a:srgbClr val="FF0000"/>
                </a:solidFill>
                <a:effectLst/>
                <a:latin typeface="Arial" pitchFamily="34" charset="0"/>
                <a:ea typeface="Times New Roman" pitchFamily="18" charset="0"/>
                <a:cs typeface="B Roya" pitchFamily="2" charset="-78"/>
              </a:rPr>
              <a:t>شرکت مهندسی نرم افزارسازان سپاهان</a:t>
            </a:r>
            <a:r>
              <a:rPr kumimoji="0" lang="fa-IR"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 خریداری گردیده است در حال حاضر مورد استفاده</a:t>
            </a:r>
          </a:p>
          <a:p>
            <a:pPr marL="0" marR="0" lvl="0" indent="0" algn="just" defTabSz="914400" rtl="1" eaLnBrk="0" fontAlgn="base" latinLnBrk="0" hangingPunct="0">
              <a:lnSpc>
                <a:spcPct val="100000"/>
              </a:lnSpc>
              <a:spcBef>
                <a:spcPct val="0"/>
              </a:spcBef>
              <a:spcAft>
                <a:spcPct val="0"/>
              </a:spcAft>
              <a:buClrTx/>
              <a:buSzTx/>
              <a:buFontTx/>
              <a:buNone/>
              <a:tabLst>
                <a:tab pos="2636838" algn="ctr"/>
                <a:tab pos="5273675" algn="r"/>
              </a:tabLst>
            </a:pPr>
            <a:endParaRPr lang="fa-IR" sz="1600" b="1" dirty="0" smtClean="0">
              <a:latin typeface="Arial" pitchFamily="34" charset="0"/>
              <a:ea typeface="Times New Roman" pitchFamily="18" charset="0"/>
              <a:cs typeface="B Roya"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tab pos="2636838" algn="ctr"/>
                <a:tab pos="5273675" algn="r"/>
              </a:tabLst>
            </a:pPr>
            <a:r>
              <a:rPr kumimoji="0" lang="fa-IR"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 قرار می گیرد که به لحاظ کیفیتی مورد رضایت کاربر نت (</a:t>
            </a:r>
            <a:r>
              <a:rPr kumimoji="0" lang="en-US"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PM</a:t>
            </a:r>
            <a:r>
              <a:rPr kumimoji="0" lang="fa-IR"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 و مدیریت آن اداره می باشد.</a:t>
            </a:r>
          </a:p>
          <a:p>
            <a:pPr marL="0" marR="0" lvl="0" indent="0" algn="just" defTabSz="914400" rtl="1" eaLnBrk="0" fontAlgn="base" latinLnBrk="0" hangingPunct="0">
              <a:lnSpc>
                <a:spcPct val="100000"/>
              </a:lnSpc>
              <a:spcBef>
                <a:spcPct val="0"/>
              </a:spcBef>
              <a:spcAft>
                <a:spcPct val="0"/>
              </a:spcAft>
              <a:buClrTx/>
              <a:buSzTx/>
              <a:buFontTx/>
              <a:buNone/>
              <a:tabLst>
                <a:tab pos="2636838" algn="ctr"/>
                <a:tab pos="5273675" algn="r"/>
              </a:tabLst>
            </a:pPr>
            <a:endParaRPr kumimoji="0" lang="fa-IR" sz="1800" b="0" i="0" u="none" strike="noStrike" cap="none" normalizeH="0" baseline="0" dirty="0" smtClean="0">
              <a:ln>
                <a:noFill/>
              </a:ln>
              <a:solidFill>
                <a:schemeClr val="tx1"/>
              </a:solidFill>
              <a:effectLst/>
              <a:latin typeface="Arial" pitchFamily="34" charset="0"/>
              <a:cs typeface="B Roya" pitchFamily="2" charset="-78"/>
            </a:endParaRPr>
          </a:p>
        </p:txBody>
      </p:sp>
      <p:pic>
        <p:nvPicPr>
          <p:cNvPr id="1026" name="Picture 2"/>
          <p:cNvPicPr>
            <a:picLocks noChangeAspect="1" noChangeArrowheads="1"/>
          </p:cNvPicPr>
          <p:nvPr/>
        </p:nvPicPr>
        <p:blipFill>
          <a:blip r:embed="rId2" cstate="print"/>
          <a:srcRect/>
          <a:stretch>
            <a:fillRect/>
          </a:stretch>
        </p:blipFill>
        <p:spPr bwMode="auto">
          <a:xfrm>
            <a:off x="0" y="2438400"/>
            <a:ext cx="9144000" cy="4419600"/>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slow">
    <p:zoom dir="in"/>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slow">
    <p:split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0" y="-69249"/>
            <a:ext cx="8991600"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tab pos="2636838" algn="ctr"/>
                <a:tab pos="5273675" algn="r"/>
              </a:tabLst>
            </a:pPr>
            <a:r>
              <a:rPr kumimoji="0" lang="fa-IR" sz="2400" b="1" i="0" u="none" strike="noStrike" cap="none" normalizeH="0" baseline="0" dirty="0" smtClean="0">
                <a:ln>
                  <a:noFill/>
                </a:ln>
                <a:solidFill>
                  <a:srgbClr val="FF0000"/>
                </a:solidFill>
                <a:effectLst/>
                <a:latin typeface="Arial" pitchFamily="34" charset="0"/>
                <a:ea typeface="Times New Roman" pitchFamily="18" charset="0"/>
                <a:cs typeface="B Roya" pitchFamily="2" charset="-78"/>
              </a:rPr>
              <a:t>بخش دوم گزارش:وضعیت نرم افزار </a:t>
            </a:r>
            <a:r>
              <a:rPr kumimoji="0" lang="en-US" sz="2400" b="1" i="0" u="none" strike="noStrike" cap="none" normalizeH="0" baseline="0" dirty="0" smtClean="0">
                <a:ln>
                  <a:noFill/>
                </a:ln>
                <a:solidFill>
                  <a:srgbClr val="FF0000"/>
                </a:solidFill>
                <a:effectLst/>
                <a:latin typeface="Arial" pitchFamily="34" charset="0"/>
                <a:ea typeface="Times New Roman" pitchFamily="18" charset="0"/>
                <a:cs typeface="B Roya" pitchFamily="2" charset="-78"/>
              </a:rPr>
              <a:t>PM</a:t>
            </a:r>
            <a:r>
              <a:rPr kumimoji="0" lang="fa-IR" sz="2400" b="1" i="0" u="none" strike="noStrike" cap="none" normalizeH="0" baseline="0" dirty="0" smtClean="0">
                <a:ln>
                  <a:noFill/>
                </a:ln>
                <a:solidFill>
                  <a:srgbClr val="FF0000"/>
                </a:solidFill>
                <a:effectLst/>
                <a:latin typeface="Arial" pitchFamily="34" charset="0"/>
                <a:ea typeface="Times New Roman" pitchFamily="18" charset="0"/>
                <a:cs typeface="B Roya" pitchFamily="2" charset="-78"/>
              </a:rPr>
              <a:t> سایر ادارات</a:t>
            </a:r>
            <a:endParaRPr kumimoji="0" lang="en-US" sz="2400" b="0" i="0" u="none" strike="noStrike" cap="none" normalizeH="0" baseline="0" dirty="0" smtClean="0">
              <a:ln>
                <a:noFill/>
              </a:ln>
              <a:solidFill>
                <a:srgbClr val="FF0000"/>
              </a:solidFill>
              <a:effectLst/>
              <a:latin typeface="Arial" pitchFamily="34" charset="0"/>
              <a:cs typeface="B Roya" pitchFamily="2" charset="-78"/>
            </a:endParaRPr>
          </a:p>
          <a:p>
            <a:pPr lvl="0" algn="justLow" rtl="1" eaLnBrk="0" fontAlgn="base" hangingPunct="0">
              <a:lnSpc>
                <a:spcPct val="150000"/>
              </a:lnSpc>
              <a:spcBef>
                <a:spcPct val="0"/>
              </a:spcBef>
              <a:spcAft>
                <a:spcPct val="0"/>
              </a:spcAft>
              <a:tabLst>
                <a:tab pos="2636838" algn="ctr"/>
                <a:tab pos="5273675" algn="r"/>
              </a:tabLst>
            </a:pPr>
            <a:r>
              <a:rPr kumimoji="0" lang="fa-IR"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جهت سایر ادارات از </a:t>
            </a:r>
            <a:r>
              <a:rPr kumimoji="0" lang="fa-IR" sz="1600" b="1" i="0" u="none" strike="noStrike" cap="none" normalizeH="0" baseline="0" dirty="0" smtClean="0">
                <a:ln>
                  <a:noFill/>
                </a:ln>
                <a:solidFill>
                  <a:srgbClr val="FF0000"/>
                </a:solidFill>
                <a:effectLst/>
                <a:latin typeface="Arial" pitchFamily="34" charset="0"/>
                <a:ea typeface="Times New Roman" pitchFamily="18" charset="0"/>
                <a:cs typeface="B Roya" pitchFamily="2" charset="-78"/>
              </a:rPr>
              <a:t>نسخه تحت وب  نرم افزار شرکت مهندسی آریان چکاد سپهر</a:t>
            </a:r>
            <a:r>
              <a:rPr kumimoji="0" lang="fa-IR"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،استفاده گردیده است</a:t>
            </a:r>
            <a:r>
              <a:rPr kumimoji="0" lang="fa-IR" sz="1600" b="1" i="0" u="none" strike="noStrike" cap="none" normalizeH="0" dirty="0" smtClean="0">
                <a:ln>
                  <a:noFill/>
                </a:ln>
                <a:solidFill>
                  <a:schemeClr val="tx1"/>
                </a:solidFill>
                <a:effectLst/>
                <a:latin typeface="Arial" pitchFamily="34" charset="0"/>
                <a:ea typeface="Times New Roman" pitchFamily="18" charset="0"/>
                <a:cs typeface="B Roya" pitchFamily="2" charset="-78"/>
              </a:rPr>
              <a:t> که مقرر شده است در سال جاری از نسخه ی تحت وب و آنلاین که هم اکنون بر روی سروری در محل ستاد نصب گردید ه است و با استفاده از شبکه ی اینترانت شرکت،بهره برداری و استفاده گردد.</a:t>
            </a:r>
            <a:endParaRPr kumimoji="0" lang="en-US" sz="1600" b="1" i="0" u="none" strike="noStrike" cap="none" normalizeH="0" baseline="0" dirty="0" smtClean="0">
              <a:ln>
                <a:noFill/>
              </a:ln>
              <a:solidFill>
                <a:schemeClr val="tx1"/>
              </a:solidFill>
              <a:effectLst/>
              <a:latin typeface="Arial" pitchFamily="34" charset="0"/>
              <a:cs typeface="B Roya" pitchFamily="2" charset="-78"/>
            </a:endParaRPr>
          </a:p>
          <a:p>
            <a:pPr marL="0" marR="0" lvl="0" indent="0" algn="justLow" defTabSz="914400" rtl="1" eaLnBrk="0" fontAlgn="base" latinLnBrk="0" hangingPunct="0">
              <a:lnSpc>
                <a:spcPct val="150000"/>
              </a:lnSpc>
              <a:spcBef>
                <a:spcPct val="0"/>
              </a:spcBef>
              <a:spcAft>
                <a:spcPct val="0"/>
              </a:spcAft>
              <a:buClrTx/>
              <a:buSzTx/>
              <a:buFontTx/>
              <a:buNone/>
              <a:tabLst>
                <a:tab pos="2636838" algn="ctr"/>
                <a:tab pos="5273675" algn="r"/>
              </a:tabLst>
            </a:pPr>
            <a:r>
              <a:rPr kumimoji="0" lang="fa-IR"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مقرر گردیده بود طی هماهنگیهای بعمل آمده با شرکت آریان چکاد ، برای برخی شهرها که تاکنون امکان دسترسی به شبکه ی اینترنت ندارند، نسخه ی </a:t>
            </a:r>
            <a:r>
              <a:rPr kumimoji="0" lang="en-US"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Offline </a:t>
            </a:r>
            <a:r>
              <a:rPr kumimoji="0" lang="fa-IR"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 و </a:t>
            </a:r>
            <a:r>
              <a:rPr kumimoji="0" lang="en-US"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Local</a:t>
            </a:r>
            <a:r>
              <a:rPr kumimoji="0" lang="fa-IR"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 نرم افزار نصب گردد، </a:t>
            </a:r>
            <a:endParaRPr kumimoji="0" lang="en-US" sz="1600" b="1" i="0" u="none" strike="noStrike" cap="none" normalizeH="0" baseline="0" dirty="0" smtClean="0">
              <a:ln>
                <a:noFill/>
              </a:ln>
              <a:solidFill>
                <a:schemeClr val="tx1"/>
              </a:solidFill>
              <a:effectLst/>
              <a:latin typeface="Arial" pitchFamily="34" charset="0"/>
              <a:cs typeface="B Roya" pitchFamily="2" charset="-78"/>
            </a:endParaRPr>
          </a:p>
        </p:txBody>
      </p:sp>
      <p:pic>
        <p:nvPicPr>
          <p:cNvPr id="1026" name="Picture 2" descr="C:\Documents and Settings\User\Desktop\untitled1.bmp"/>
          <p:cNvPicPr>
            <a:picLocks noChangeAspect="1" noChangeArrowheads="1"/>
          </p:cNvPicPr>
          <p:nvPr/>
        </p:nvPicPr>
        <p:blipFill>
          <a:blip r:embed="rId2" cstate="print"/>
          <a:srcRect/>
          <a:stretch>
            <a:fillRect/>
          </a:stretch>
        </p:blipFill>
        <p:spPr bwMode="auto">
          <a:xfrm>
            <a:off x="0" y="2362200"/>
            <a:ext cx="9144000" cy="4724400"/>
          </a:xfrm>
          <a:prstGeom prst="rect">
            <a:avLst/>
          </a:prstGeom>
          <a:noFill/>
        </p:spPr>
      </p:pic>
    </p:spTree>
  </p:cSld>
  <p:clrMapOvr>
    <a:masterClrMapping/>
  </p:clrMapOvr>
  <p:transition>
    <p:wipe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User\Desktop\untitled.bmp"/>
          <p:cNvPicPr>
            <a:picLocks noChangeAspect="1" noChangeArrowheads="1"/>
          </p:cNvPicPr>
          <p:nvPr/>
        </p:nvPicPr>
        <p:blipFill>
          <a:blip r:embed="rId2" cstate="print"/>
          <a:srcRect/>
          <a:stretch>
            <a:fillRect/>
          </a:stretch>
        </p:blipFill>
        <p:spPr bwMode="auto">
          <a:xfrm>
            <a:off x="-304800" y="-228600"/>
            <a:ext cx="9753600" cy="7315200"/>
          </a:xfrm>
          <a:prstGeom prst="rect">
            <a:avLst/>
          </a:prstGeom>
          <a:noFill/>
        </p:spPr>
      </p:pic>
    </p:spTree>
  </p:cSld>
  <p:clrMapOvr>
    <a:masterClrMapping/>
  </p:clrMapOvr>
  <p:transition spd="slow">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User\Desktop\untitled2.bmp"/>
          <p:cNvPicPr>
            <a:picLocks noChangeAspect="1" noChangeArrowheads="1"/>
          </p:cNvPicPr>
          <p:nvPr/>
        </p:nvPicPr>
        <p:blipFill>
          <a:blip r:embed="rId2" cstate="print"/>
          <a:srcRect/>
          <a:stretch>
            <a:fillRect/>
          </a:stretch>
        </p:blipFill>
        <p:spPr bwMode="auto">
          <a:xfrm>
            <a:off x="-304800" y="-228600"/>
            <a:ext cx="9753600" cy="7315200"/>
          </a:xfrm>
          <a:prstGeom prst="rect">
            <a:avLst/>
          </a:prstGeom>
          <a:noFill/>
        </p:spPr>
      </p:pic>
    </p:spTree>
  </p:cSld>
  <p:clrMapOvr>
    <a:masterClrMapping/>
  </p:clrMapOvr>
  <p:transition spd="slow">
    <p:whee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Documents and Settings\User\Desktop\untitled3.bmp"/>
          <p:cNvPicPr>
            <a:picLocks noChangeAspect="1" noChangeArrowheads="1"/>
          </p:cNvPicPr>
          <p:nvPr/>
        </p:nvPicPr>
        <p:blipFill>
          <a:blip r:embed="rId2" cstate="print"/>
          <a:srcRect/>
          <a:stretch>
            <a:fillRect/>
          </a:stretch>
        </p:blipFill>
        <p:spPr bwMode="auto">
          <a:xfrm>
            <a:off x="-304800" y="-228600"/>
            <a:ext cx="9753600" cy="7315200"/>
          </a:xfrm>
          <a:prstGeom prst="rect">
            <a:avLst/>
          </a:prstGeom>
          <a:noFill/>
        </p:spPr>
      </p:pic>
    </p:spTree>
  </p:cSld>
  <p:clrMapOvr>
    <a:masterClrMapping/>
  </p:clrMapOvr>
  <p:transition spd="slow">
    <p:zoom dir="in"/>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838200"/>
            <a:ext cx="7543800" cy="4524315"/>
          </a:xfrm>
          <a:prstGeom prst="rect">
            <a:avLst/>
          </a:prstGeom>
          <a:noFill/>
        </p:spPr>
        <p:txBody>
          <a:bodyPr wrap="square" rtlCol="1">
            <a:spAutoFit/>
          </a:bodyPr>
          <a:lstStyle/>
          <a:p>
            <a:pPr algn="ctr" rtl="1"/>
            <a:endParaRPr lang="fa-IR" sz="4800" dirty="0" smtClean="0">
              <a:cs typeface="B Jadid" pitchFamily="2" charset="-78"/>
            </a:endParaRPr>
          </a:p>
          <a:p>
            <a:pPr algn="ctr" rtl="1"/>
            <a:endParaRPr lang="fa-IR" sz="4800" dirty="0" smtClean="0">
              <a:cs typeface="B Jadid" pitchFamily="2" charset="-78"/>
            </a:endParaRPr>
          </a:p>
          <a:p>
            <a:pPr algn="ctr" rtl="1"/>
            <a:r>
              <a:rPr lang="fa-IR" sz="4800" dirty="0" smtClean="0">
                <a:cs typeface="B Jadid" pitchFamily="2" charset="-78"/>
              </a:rPr>
              <a:t>اثرات اجرایی نگهداری وتعمیرات پیشگیرانه(</a:t>
            </a:r>
            <a:r>
              <a:rPr lang="en-US" sz="4800" dirty="0" smtClean="0">
                <a:cs typeface="B Jadid" pitchFamily="2" charset="-78"/>
              </a:rPr>
              <a:t>PM</a:t>
            </a:r>
            <a:r>
              <a:rPr lang="fa-IR" sz="4800" dirty="0" smtClean="0">
                <a:cs typeface="B Jadid" pitchFamily="2" charset="-78"/>
              </a:rPr>
              <a:t>) بر کاهش نرخ شکست در تأسیسات آب و فاضلاب</a:t>
            </a:r>
            <a:endParaRPr lang="fa-IR" sz="4800" dirty="0">
              <a:solidFill>
                <a:srgbClr val="FFFF00"/>
              </a:solidFill>
              <a:cs typeface="B Jadid" pitchFamily="2" charset="-78"/>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1828800"/>
            <a:ext cx="7620000" cy="2123658"/>
          </a:xfrm>
          <a:prstGeom prst="rect">
            <a:avLst/>
          </a:prstGeom>
        </p:spPr>
        <p:txBody>
          <a:bodyPr wrap="square">
            <a:spAutoFit/>
          </a:bodyPr>
          <a:lstStyle/>
          <a:p>
            <a:pPr algn="ctr"/>
            <a:r>
              <a:rPr lang="fa-IR" sz="4400" dirty="0" smtClean="0">
                <a:cs typeface="B Jadid" pitchFamily="2" charset="-78"/>
              </a:rPr>
              <a:t>عیب یابی الکتروپمپهای سانتریفوژ ایستگاه پمپاژ آب شهر یاسوج  با تکنیک آنالیز ارتعاشات</a:t>
            </a:r>
            <a:endParaRPr lang="fa-IR" sz="4400" dirty="0">
              <a:cs typeface="B Jadid" pitchFamily="2" charset="-78"/>
            </a:endParaRPr>
          </a:p>
        </p:txBody>
      </p:sp>
    </p:spTree>
  </p:cSld>
  <p:clrMapOvr>
    <a:masterClrMapping/>
  </p:clrMapOvr>
  <p:transition>
    <p:wipe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438400"/>
            <a:ext cx="7924800" cy="2123658"/>
          </a:xfrm>
          <a:prstGeom prst="rect">
            <a:avLst/>
          </a:prstGeom>
          <a:noFill/>
        </p:spPr>
        <p:txBody>
          <a:bodyPr wrap="square" rtlCol="1">
            <a:spAutoFit/>
          </a:bodyPr>
          <a:lstStyle/>
          <a:p>
            <a:pPr algn="ctr"/>
            <a:r>
              <a:rPr lang="fa-IR" sz="4400" dirty="0" smtClean="0">
                <a:cs typeface="B Farnaz" pitchFamily="2" charset="-78"/>
              </a:rPr>
              <a:t>تاریخچه ی تشکیل و مهمترین اقدامات واحد نگهداری و تعمیرات شرکت آبفا استان کهگیلویه و بویر احمد</a:t>
            </a:r>
            <a:endParaRPr lang="fa-IR" sz="4400" dirty="0">
              <a:cs typeface="B Farnaz" pitchFamily="2" charset="-78"/>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200" y="990600"/>
            <a:ext cx="8686800" cy="1200329"/>
          </a:xfrm>
          <a:prstGeom prst="rect">
            <a:avLst/>
          </a:prstGeom>
          <a:noFill/>
        </p:spPr>
        <p:txBody>
          <a:bodyPr wrap="square" rtlCol="1">
            <a:spAutoFit/>
          </a:bodyPr>
          <a:lstStyle/>
          <a:p>
            <a:pPr algn="r" rtl="1"/>
            <a:r>
              <a:rPr lang="fa-IR" b="1" dirty="0" smtClean="0">
                <a:cs typeface="B Roya" pitchFamily="2" charset="-78"/>
              </a:rPr>
              <a:t>این عملیات در تاریخ 90/05/01  و در دو مرحله توسط شرکت دلتا صنعت شریف در مجوعه ی تأسیسات یاسوج اجرا گردید. </a:t>
            </a:r>
          </a:p>
          <a:p>
            <a:pPr algn="r" rtl="1"/>
            <a:endParaRPr lang="fa-IR" b="1" dirty="0" smtClean="0">
              <a:cs typeface="B Roya" pitchFamily="2" charset="-78"/>
            </a:endParaRPr>
          </a:p>
          <a:p>
            <a:pPr algn="r" rtl="1"/>
            <a:r>
              <a:rPr lang="fa-IR" b="1" dirty="0" smtClean="0">
                <a:cs typeface="B Roya" pitchFamily="2" charset="-78"/>
              </a:rPr>
              <a:t>این عملیات شامل موارد ذیل می باشد:</a:t>
            </a:r>
            <a:endParaRPr lang="fa-IR" b="1" dirty="0">
              <a:cs typeface="B Roya" pitchFamily="2" charset="-78"/>
            </a:endParaRPr>
          </a:p>
        </p:txBody>
      </p:sp>
      <p:sp>
        <p:nvSpPr>
          <p:cNvPr id="21505" name="Rectangle 1"/>
          <p:cNvSpPr>
            <a:spLocks noChangeArrowheads="1"/>
          </p:cNvSpPr>
          <p:nvPr/>
        </p:nvSpPr>
        <p:spPr bwMode="auto">
          <a:xfrm>
            <a:off x="0" y="2653099"/>
            <a:ext cx="91440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pPr>
            <a:r>
              <a:rPr kumimoji="0" lang="fa-IR" b="1" i="0" u="none" strike="noStrike" cap="none" normalizeH="0" baseline="0" dirty="0" smtClean="0">
                <a:ln>
                  <a:noFill/>
                </a:ln>
                <a:effectLst/>
                <a:latin typeface="Calibri" pitchFamily="34" charset="0"/>
                <a:ea typeface="Times New Roman" pitchFamily="18" charset="0"/>
                <a:cs typeface="B Roya" pitchFamily="2" charset="-78"/>
              </a:rPr>
              <a:t>داده برداری ارتعاشی از الکتروپمپهای سانتریفوژ ایستگاه پمپاژ امام سجاد(ع) شهر یاسوج و تحلیل نرم افزاری این داده ها و ارائه گزارش تحلیلی در خصوص عیوب موجود در مجموعه الکتروپمپها در 2 مرحله</a:t>
            </a:r>
            <a:endParaRPr kumimoji="0" lang="fa-IR" b="0" i="0" u="none" strike="noStrike" cap="none" normalizeH="0" baseline="0" dirty="0" smtClean="0">
              <a:ln>
                <a:noFill/>
              </a:ln>
              <a:effectLst/>
              <a:latin typeface="Arial" pitchFamily="34" charset="0"/>
              <a:cs typeface="B Roya" pitchFamily="2" charset="-78"/>
            </a:endParaRPr>
          </a:p>
        </p:txBody>
      </p:sp>
      <p:sp>
        <p:nvSpPr>
          <p:cNvPr id="21506" name="Rectangle 2"/>
          <p:cNvSpPr>
            <a:spLocks noChangeArrowheads="1"/>
          </p:cNvSpPr>
          <p:nvPr/>
        </p:nvSpPr>
        <p:spPr bwMode="auto">
          <a:xfrm>
            <a:off x="0" y="3581400"/>
            <a:ext cx="91440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pPr>
            <a:r>
              <a:rPr kumimoji="0" lang="fa-IR" b="1" i="0" u="none" strike="noStrike" cap="none" normalizeH="0" baseline="0" dirty="0" smtClean="0">
                <a:ln>
                  <a:noFill/>
                </a:ln>
                <a:effectLst/>
                <a:latin typeface="Calibri" pitchFamily="34" charset="0"/>
                <a:ea typeface="Times New Roman" pitchFamily="18" charset="0"/>
                <a:cs typeface="B Roya" pitchFamily="2" charset="-78"/>
              </a:rPr>
              <a:t>ترموگرافی مجموعه تابلوهای برق ایستگاه پمپاژ امام سجاد (ع) شهر یاسوج و ارائه گزارشی از نتایج ترموگرافی و عیوب موجود در مجموعه در 2 مرحله</a:t>
            </a:r>
            <a:endParaRPr kumimoji="0" lang="fa-IR" b="0" i="0" u="none" strike="noStrike" cap="none" normalizeH="0" baseline="0" dirty="0" smtClean="0">
              <a:ln>
                <a:noFill/>
              </a:ln>
              <a:effectLst/>
              <a:latin typeface="Arial" pitchFamily="34" charset="0"/>
              <a:cs typeface="B Roya" pitchFamily="2" charset="-78"/>
            </a:endParaRPr>
          </a:p>
        </p:txBody>
      </p:sp>
      <p:sp>
        <p:nvSpPr>
          <p:cNvPr id="21507" name="Rectangle 3"/>
          <p:cNvSpPr>
            <a:spLocks noChangeArrowheads="1"/>
          </p:cNvSpPr>
          <p:nvPr/>
        </p:nvSpPr>
        <p:spPr bwMode="auto">
          <a:xfrm>
            <a:off x="-1" y="4343400"/>
            <a:ext cx="9144001"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pPr>
            <a:r>
              <a:rPr kumimoji="0" lang="fa-IR" b="1" i="0" u="none" strike="noStrike" cap="none" normalizeH="0" baseline="0" dirty="0" smtClean="0">
                <a:ln>
                  <a:noFill/>
                </a:ln>
                <a:effectLst/>
                <a:latin typeface="Calibri" pitchFamily="34" charset="0"/>
                <a:ea typeface="Times New Roman" pitchFamily="18" charset="0"/>
                <a:cs typeface="B Roya" pitchFamily="2" charset="-78"/>
              </a:rPr>
              <a:t>داده برداری ارتعاشی از مجموعه الکتروموتورهای هوادهی لاگونهای تصفیه خانه فاضلاب شهر یاسوج و ارائه گزارش در خصوص وضعیت کارکرد الکتروموتورها در 1 مرحله</a:t>
            </a:r>
            <a:endParaRPr kumimoji="0" lang="fa-IR" b="0" i="0" u="none" strike="noStrike" cap="none" normalizeH="0" baseline="0" dirty="0" smtClean="0">
              <a:ln>
                <a:noFill/>
              </a:ln>
              <a:effectLst/>
              <a:latin typeface="Arial" pitchFamily="34" charset="0"/>
              <a:cs typeface="B Roya" pitchFamily="2" charset="-78"/>
            </a:endParaRPr>
          </a:p>
        </p:txBody>
      </p:sp>
      <p:sp>
        <p:nvSpPr>
          <p:cNvPr id="21508" name="Rectangle 4"/>
          <p:cNvSpPr>
            <a:spLocks noChangeArrowheads="1"/>
          </p:cNvSpPr>
          <p:nvPr/>
        </p:nvSpPr>
        <p:spPr bwMode="auto">
          <a:xfrm>
            <a:off x="0" y="5334000"/>
            <a:ext cx="9144001"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pPr>
            <a:r>
              <a:rPr kumimoji="0" lang="fa-IR" b="1" i="0" u="none" strike="noStrike" cap="none" normalizeH="0" baseline="0" dirty="0" smtClean="0">
                <a:ln>
                  <a:noFill/>
                </a:ln>
                <a:effectLst/>
                <a:latin typeface="Calibri" pitchFamily="34" charset="0"/>
                <a:ea typeface="Times New Roman" pitchFamily="18" charset="0"/>
                <a:cs typeface="B Roya" pitchFamily="2" charset="-78"/>
              </a:rPr>
              <a:t>ترموگرافی مجموعه تابلوهای برق تصفیه خانه فاضلاب شهر یاسوج و ارائه گزارش تحلیلی در 1 مرحله</a:t>
            </a:r>
            <a:endParaRPr kumimoji="0" lang="fa-IR" b="0" i="0" u="none" strike="noStrike" cap="none" normalizeH="0" baseline="0" dirty="0" smtClean="0">
              <a:ln>
                <a:noFill/>
              </a:ln>
              <a:effectLst/>
              <a:latin typeface="Arial" pitchFamily="34" charset="0"/>
              <a:cs typeface="B Roya" pitchFamily="2" charset="-78"/>
            </a:endParaRPr>
          </a:p>
        </p:txBody>
      </p:sp>
      <p:sp>
        <p:nvSpPr>
          <p:cNvPr id="21509" name="Rectangle 5"/>
          <p:cNvSpPr>
            <a:spLocks noChangeArrowheads="1"/>
          </p:cNvSpPr>
          <p:nvPr/>
        </p:nvSpPr>
        <p:spPr bwMode="auto">
          <a:xfrm>
            <a:off x="0" y="6019800"/>
            <a:ext cx="914400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pPr>
            <a:r>
              <a:rPr kumimoji="0" lang="fa-IR" b="1" i="0" u="none" strike="noStrike" cap="none" normalizeH="0" baseline="0" dirty="0" smtClean="0">
                <a:ln>
                  <a:noFill/>
                </a:ln>
                <a:effectLst/>
                <a:latin typeface="Calibri" pitchFamily="34" charset="0"/>
                <a:ea typeface="Times New Roman" pitchFamily="18" charset="0"/>
                <a:cs typeface="B Roya" pitchFamily="2" charset="-78"/>
              </a:rPr>
              <a:t>برگزاری دوره های آموزشی </a:t>
            </a:r>
            <a:r>
              <a:rPr kumimoji="0" lang="en-US" b="1" i="0" u="none" strike="noStrike" cap="none" normalizeH="0" baseline="0" dirty="0" smtClean="0">
                <a:ln>
                  <a:noFill/>
                </a:ln>
                <a:effectLst/>
                <a:latin typeface="Calibri" pitchFamily="34" charset="0"/>
                <a:ea typeface="Times New Roman" pitchFamily="18" charset="0"/>
                <a:cs typeface="B Roya" pitchFamily="2" charset="-78"/>
              </a:rPr>
              <a:t>CM </a:t>
            </a:r>
            <a:r>
              <a:rPr kumimoji="0" lang="fa-IR" b="1" i="0" u="none" strike="noStrike" cap="none" normalizeH="0" baseline="0" dirty="0" smtClean="0">
                <a:ln>
                  <a:noFill/>
                </a:ln>
                <a:effectLst/>
                <a:latin typeface="Calibri" pitchFamily="34" charset="0"/>
                <a:ea typeface="Times New Roman" pitchFamily="18" charset="0"/>
                <a:cs typeface="B Roya" pitchFamily="2" charset="-78"/>
              </a:rPr>
              <a:t>طی 3 جلسه تئوری و 1 جلسه عملی</a:t>
            </a:r>
            <a:endParaRPr kumimoji="0" lang="fa-IR" b="0" i="0" u="none" strike="noStrike" cap="none" normalizeH="0" baseline="0" dirty="0" smtClean="0">
              <a:ln>
                <a:noFill/>
              </a:ln>
              <a:effectLst/>
              <a:latin typeface="Arial" pitchFamily="34" charset="0"/>
              <a:cs typeface="B Roya" pitchFamily="2" charset="-78"/>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21505"/>
                                        </p:tgtEl>
                                        <p:attrNameLst>
                                          <p:attrName>style.visibility</p:attrName>
                                        </p:attrNameLst>
                                      </p:cBhvr>
                                      <p:to>
                                        <p:strVal val="visible"/>
                                      </p:to>
                                    </p:set>
                                    <p:animEffect transition="in" filter="fade">
                                      <p:cBhvr>
                                        <p:cTn id="12" dur="800" decel="100000"/>
                                        <p:tgtEl>
                                          <p:spTgt spid="21505"/>
                                        </p:tgtEl>
                                      </p:cBhvr>
                                    </p:animEffect>
                                    <p:anim calcmode="lin" valueType="num">
                                      <p:cBhvr>
                                        <p:cTn id="13" dur="800" decel="100000" fill="hold"/>
                                        <p:tgtEl>
                                          <p:spTgt spid="21505"/>
                                        </p:tgtEl>
                                        <p:attrNameLst>
                                          <p:attrName>style.rotation</p:attrName>
                                        </p:attrNameLst>
                                      </p:cBhvr>
                                      <p:tavLst>
                                        <p:tav tm="0">
                                          <p:val>
                                            <p:fltVal val="-90"/>
                                          </p:val>
                                        </p:tav>
                                        <p:tav tm="100000">
                                          <p:val>
                                            <p:fltVal val="0"/>
                                          </p:val>
                                        </p:tav>
                                      </p:tavLst>
                                    </p:anim>
                                    <p:anim calcmode="lin" valueType="num">
                                      <p:cBhvr>
                                        <p:cTn id="14" dur="800" decel="100000" fill="hold"/>
                                        <p:tgtEl>
                                          <p:spTgt spid="21505"/>
                                        </p:tgtEl>
                                        <p:attrNameLst>
                                          <p:attrName>ppt_x</p:attrName>
                                        </p:attrNameLst>
                                      </p:cBhvr>
                                      <p:tavLst>
                                        <p:tav tm="0">
                                          <p:val>
                                            <p:strVal val="#ppt_x+0.4"/>
                                          </p:val>
                                        </p:tav>
                                        <p:tav tm="100000">
                                          <p:val>
                                            <p:strVal val="#ppt_x-0.05"/>
                                          </p:val>
                                        </p:tav>
                                      </p:tavLst>
                                    </p:anim>
                                    <p:anim calcmode="lin" valueType="num">
                                      <p:cBhvr>
                                        <p:cTn id="15" dur="800" decel="100000" fill="hold"/>
                                        <p:tgtEl>
                                          <p:spTgt spid="21505"/>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21505"/>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21505"/>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21506"/>
                                        </p:tgtEl>
                                        <p:attrNameLst>
                                          <p:attrName>style.visibility</p:attrName>
                                        </p:attrNameLst>
                                      </p:cBhvr>
                                      <p:to>
                                        <p:strVal val="visible"/>
                                      </p:to>
                                    </p:set>
                                    <p:animEffect transition="in" filter="slide(fromBottom)">
                                      <p:cBhvr>
                                        <p:cTn id="22" dur="500"/>
                                        <p:tgtEl>
                                          <p:spTgt spid="21506"/>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grpId="0" nodeType="clickEffect">
                                  <p:stCondLst>
                                    <p:cond delay="0"/>
                                  </p:stCondLst>
                                  <p:childTnLst>
                                    <p:set>
                                      <p:cBhvr>
                                        <p:cTn id="26" dur="1" fill="hold">
                                          <p:stCondLst>
                                            <p:cond delay="0"/>
                                          </p:stCondLst>
                                        </p:cTn>
                                        <p:tgtEl>
                                          <p:spTgt spid="21507"/>
                                        </p:tgtEl>
                                        <p:attrNameLst>
                                          <p:attrName>style.visibility</p:attrName>
                                        </p:attrNameLst>
                                      </p:cBhvr>
                                      <p:to>
                                        <p:strVal val="visible"/>
                                      </p:to>
                                    </p:set>
                                    <p:animEffect transition="in" filter="wheel(4)">
                                      <p:cBhvr>
                                        <p:cTn id="27" dur="2000"/>
                                        <p:tgtEl>
                                          <p:spTgt spid="21507"/>
                                        </p:tgtEl>
                                      </p:cBhvr>
                                    </p:animEffect>
                                  </p:childTnLst>
                                </p:cTn>
                              </p:par>
                            </p:childTnLst>
                          </p:cTn>
                        </p:par>
                      </p:childTnLst>
                    </p:cTn>
                  </p:par>
                  <p:par>
                    <p:cTn id="28" fill="hold">
                      <p:stCondLst>
                        <p:cond delay="indefinite"/>
                      </p:stCondLst>
                      <p:childTnLst>
                        <p:par>
                          <p:cTn id="29" fill="hold">
                            <p:stCondLst>
                              <p:cond delay="0"/>
                            </p:stCondLst>
                            <p:childTnLst>
                              <p:par>
                                <p:cTn id="30" presetID="50" presetClass="entr" presetSubtype="0" decel="100000" fill="hold" grpId="0" nodeType="clickEffect">
                                  <p:stCondLst>
                                    <p:cond delay="0"/>
                                  </p:stCondLst>
                                  <p:childTnLst>
                                    <p:set>
                                      <p:cBhvr>
                                        <p:cTn id="31" dur="1" fill="hold">
                                          <p:stCondLst>
                                            <p:cond delay="0"/>
                                          </p:stCondLst>
                                        </p:cTn>
                                        <p:tgtEl>
                                          <p:spTgt spid="21508"/>
                                        </p:tgtEl>
                                        <p:attrNameLst>
                                          <p:attrName>style.visibility</p:attrName>
                                        </p:attrNameLst>
                                      </p:cBhvr>
                                      <p:to>
                                        <p:strVal val="visible"/>
                                      </p:to>
                                    </p:set>
                                    <p:anim calcmode="lin" valueType="num">
                                      <p:cBhvr>
                                        <p:cTn id="32" dur="1000" fill="hold"/>
                                        <p:tgtEl>
                                          <p:spTgt spid="21508"/>
                                        </p:tgtEl>
                                        <p:attrNameLst>
                                          <p:attrName>ppt_w</p:attrName>
                                        </p:attrNameLst>
                                      </p:cBhvr>
                                      <p:tavLst>
                                        <p:tav tm="0">
                                          <p:val>
                                            <p:strVal val="#ppt_w+.3"/>
                                          </p:val>
                                        </p:tav>
                                        <p:tav tm="100000">
                                          <p:val>
                                            <p:strVal val="#ppt_w"/>
                                          </p:val>
                                        </p:tav>
                                      </p:tavLst>
                                    </p:anim>
                                    <p:anim calcmode="lin" valueType="num">
                                      <p:cBhvr>
                                        <p:cTn id="33" dur="1000" fill="hold"/>
                                        <p:tgtEl>
                                          <p:spTgt spid="21508"/>
                                        </p:tgtEl>
                                        <p:attrNameLst>
                                          <p:attrName>ppt_h</p:attrName>
                                        </p:attrNameLst>
                                      </p:cBhvr>
                                      <p:tavLst>
                                        <p:tav tm="0">
                                          <p:val>
                                            <p:strVal val="#ppt_h"/>
                                          </p:val>
                                        </p:tav>
                                        <p:tav tm="100000">
                                          <p:val>
                                            <p:strVal val="#ppt_h"/>
                                          </p:val>
                                        </p:tav>
                                      </p:tavLst>
                                    </p:anim>
                                    <p:animEffect transition="in" filter="fade">
                                      <p:cBhvr>
                                        <p:cTn id="34" dur="1000"/>
                                        <p:tgtEl>
                                          <p:spTgt spid="21508"/>
                                        </p:tgtEl>
                                      </p:cBhvr>
                                    </p:animEffect>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21509"/>
                                        </p:tgtEl>
                                        <p:attrNameLst>
                                          <p:attrName>style.visibility</p:attrName>
                                        </p:attrNameLst>
                                      </p:cBhvr>
                                      <p:to>
                                        <p:strVal val="visible"/>
                                      </p:to>
                                    </p:set>
                                    <p:animEffect transition="in" filter="diamond(in)">
                                      <p:cBhvr>
                                        <p:cTn id="39" dur="2000"/>
                                        <p:tgtEl>
                                          <p:spTgt spid="21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505" grpId="0"/>
      <p:bldP spid="21506" grpId="0"/>
      <p:bldP spid="21507" grpId="0"/>
      <p:bldP spid="21508" grpId="0"/>
      <p:bldP spid="2150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09600"/>
            <a:ext cx="9144000" cy="646331"/>
          </a:xfrm>
          <a:prstGeom prst="rect">
            <a:avLst/>
          </a:prstGeom>
        </p:spPr>
        <p:txBody>
          <a:bodyPr wrap="square">
            <a:spAutoFit/>
          </a:bodyPr>
          <a:lstStyle/>
          <a:p>
            <a:pPr algn="r" rtl="1">
              <a:buFont typeface="Wingdings" pitchFamily="2" charset="2"/>
              <a:buChar char="ü"/>
            </a:pPr>
            <a:r>
              <a:rPr lang="fa-IR" dirty="0" smtClean="0">
                <a:cs typeface="B Roya" pitchFamily="2" charset="-78"/>
              </a:rPr>
              <a:t>بهترین راه نگهداری از ماشین آلات دوار ،کشف عیب و ارزیابی آنها در حین کار است تا از توقفات ناخواسته و هزینه های ناشی از آن جلوگیری شود. </a:t>
            </a:r>
            <a:endParaRPr lang="fa-IR" dirty="0">
              <a:cs typeface="B Roya" pitchFamily="2" charset="-78"/>
            </a:endParaRPr>
          </a:p>
        </p:txBody>
      </p:sp>
      <p:sp>
        <p:nvSpPr>
          <p:cNvPr id="5121" name="Rectangle 1"/>
          <p:cNvSpPr>
            <a:spLocks noChangeArrowheads="1"/>
          </p:cNvSpPr>
          <p:nvPr/>
        </p:nvSpPr>
        <p:spPr bwMode="auto">
          <a:xfrm>
            <a:off x="7517865" y="150912"/>
            <a:ext cx="1337226"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 typeface="Wingdings" pitchFamily="2" charset="2"/>
              <a:buChar char="ü"/>
              <a:tabLst/>
            </a:pPr>
            <a:r>
              <a:rPr kumimoji="0" lang="fa-IR" sz="3200" b="1" i="0" u="none" strike="noStrike" cap="none" normalizeH="0" baseline="0" dirty="0" smtClean="0">
                <a:ln>
                  <a:noFill/>
                </a:ln>
                <a:solidFill>
                  <a:srgbClr val="C00000"/>
                </a:solidFill>
                <a:effectLst/>
                <a:latin typeface="Calibri" pitchFamily="34" charset="0"/>
                <a:ea typeface="Calibri" pitchFamily="34" charset="0"/>
                <a:cs typeface="B Roya" pitchFamily="2" charset="-78"/>
              </a:rPr>
              <a:t>مقدمه</a:t>
            </a:r>
            <a:endParaRPr kumimoji="0" lang="fa-IR" sz="3200" b="0" i="0" u="none" strike="noStrike" cap="none" normalizeH="0" baseline="0" dirty="0" smtClean="0">
              <a:ln>
                <a:noFill/>
              </a:ln>
              <a:solidFill>
                <a:srgbClr val="C00000"/>
              </a:solidFill>
              <a:effectLst/>
              <a:latin typeface="Arial" pitchFamily="34" charset="0"/>
              <a:cs typeface="B Roya" pitchFamily="2" charset="-78"/>
            </a:endParaRPr>
          </a:p>
        </p:txBody>
      </p:sp>
      <p:sp>
        <p:nvSpPr>
          <p:cNvPr id="4" name="Rectangle 3"/>
          <p:cNvSpPr/>
          <p:nvPr/>
        </p:nvSpPr>
        <p:spPr>
          <a:xfrm>
            <a:off x="0" y="1371600"/>
            <a:ext cx="9144000" cy="646331"/>
          </a:xfrm>
          <a:prstGeom prst="rect">
            <a:avLst/>
          </a:prstGeom>
        </p:spPr>
        <p:txBody>
          <a:bodyPr wrap="square">
            <a:spAutoFit/>
          </a:bodyPr>
          <a:lstStyle/>
          <a:p>
            <a:pPr algn="r" rtl="1">
              <a:buFont typeface="Wingdings" pitchFamily="2" charset="2"/>
              <a:buChar char="ü"/>
            </a:pPr>
            <a:r>
              <a:rPr lang="fa-IR" dirty="0" smtClean="0">
                <a:cs typeface="B Roya" pitchFamily="2" charset="-78"/>
              </a:rPr>
              <a:t>انتخاب روش مناسب نگهداري و تعميرات از يكسو باعث پايين آوردن هزينه و از سوي ديگر باعث بالا بردن ايمني و بازده كاري سيستم مي‌گردد. </a:t>
            </a:r>
            <a:endParaRPr lang="fa-IR" dirty="0">
              <a:cs typeface="B Roya" pitchFamily="2" charset="-78"/>
            </a:endParaRPr>
          </a:p>
        </p:txBody>
      </p:sp>
      <p:sp>
        <p:nvSpPr>
          <p:cNvPr id="5" name="Rectangle 4"/>
          <p:cNvSpPr/>
          <p:nvPr/>
        </p:nvSpPr>
        <p:spPr>
          <a:xfrm>
            <a:off x="0" y="4267200"/>
            <a:ext cx="9144000" cy="923330"/>
          </a:xfrm>
          <a:prstGeom prst="rect">
            <a:avLst/>
          </a:prstGeom>
        </p:spPr>
        <p:txBody>
          <a:bodyPr wrap="square">
            <a:spAutoFit/>
          </a:bodyPr>
          <a:lstStyle/>
          <a:p>
            <a:pPr algn="r"/>
            <a:r>
              <a:rPr lang="fa-IR" dirty="0" smtClean="0">
                <a:cs typeface="B Roya" pitchFamily="2" charset="-78"/>
              </a:rPr>
              <a:t>در زمينه عيوب مكانيكي موجود در الكتروموتورها و پمپ‌ها مناسب‌ترين روشي كه در صنايع بكار گرفته مي‌شود روش آناليز ارتعاشات است زيرا اولاً كاركردن با اين روش بسيار ساده‌تر از مابقي روش‌ها است و از سوي ديگر اين روش بارها </a:t>
            </a:r>
            <a:r>
              <a:rPr lang="en-US" dirty="0" smtClean="0">
                <a:cs typeface="B Roya" pitchFamily="2" charset="-78"/>
              </a:rPr>
              <a:t>.</a:t>
            </a:r>
            <a:r>
              <a:rPr lang="fa-IR" dirty="0" smtClean="0">
                <a:cs typeface="B Roya" pitchFamily="2" charset="-78"/>
              </a:rPr>
              <a:t>مورد بررسي قرار گرفته و در صنايع مختلف بكار گرفته شده است</a:t>
            </a:r>
            <a:endParaRPr lang="fa-IR" dirty="0">
              <a:cs typeface="B Roya" pitchFamily="2" charset="-78"/>
            </a:endParaRPr>
          </a:p>
        </p:txBody>
      </p:sp>
      <p:sp>
        <p:nvSpPr>
          <p:cNvPr id="12289" name="Rectangle 1"/>
          <p:cNvSpPr>
            <a:spLocks noChangeArrowheads="1"/>
          </p:cNvSpPr>
          <p:nvPr/>
        </p:nvSpPr>
        <p:spPr bwMode="auto">
          <a:xfrm>
            <a:off x="0" y="-323165"/>
            <a:ext cx="184731"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B Roya" pitchFamily="2" charset="-78"/>
              </a:rPr>
              <a:t/>
            </a:r>
            <a:br>
              <a:rPr kumimoji="0" lang="en-US" sz="1800" b="0" i="0" u="none" strike="noStrike" cap="none" normalizeH="0" baseline="0" dirty="0" smtClean="0">
                <a:ln>
                  <a:noFill/>
                </a:ln>
                <a:solidFill>
                  <a:schemeClr val="tx1"/>
                </a:solidFill>
                <a:effectLst/>
                <a:latin typeface="Arial" pitchFamily="34" charset="0"/>
                <a:cs typeface="B Roya" pitchFamily="2" charset="-78"/>
              </a:rPr>
            </a:br>
            <a:endParaRPr kumimoji="0" lang="en-US" sz="1800" b="0" i="0" u="none" strike="noStrike" cap="none" normalizeH="0" baseline="0" dirty="0" smtClean="0">
              <a:ln>
                <a:noFill/>
              </a:ln>
              <a:solidFill>
                <a:schemeClr val="tx1"/>
              </a:solidFill>
              <a:effectLst/>
              <a:latin typeface="Arial" pitchFamily="34" charset="0"/>
              <a:cs typeface="B Roya" pitchFamily="2" charset="-78"/>
            </a:endParaRPr>
          </a:p>
        </p:txBody>
      </p:sp>
      <p:sp>
        <p:nvSpPr>
          <p:cNvPr id="12" name="Rectangle 11"/>
          <p:cNvSpPr/>
          <p:nvPr/>
        </p:nvSpPr>
        <p:spPr>
          <a:xfrm>
            <a:off x="0" y="2133600"/>
            <a:ext cx="9144000" cy="1200329"/>
          </a:xfrm>
          <a:prstGeom prst="rect">
            <a:avLst/>
          </a:prstGeom>
        </p:spPr>
        <p:txBody>
          <a:bodyPr wrap="square">
            <a:spAutoFit/>
          </a:bodyPr>
          <a:lstStyle/>
          <a:p>
            <a:pPr lvl="0" algn="r" rtl="1" fontAlgn="base">
              <a:spcBef>
                <a:spcPct val="0"/>
              </a:spcBef>
              <a:spcAft>
                <a:spcPct val="0"/>
              </a:spcAft>
            </a:pPr>
            <a:r>
              <a:rPr lang="fa-IR" dirty="0" smtClean="0">
                <a:latin typeface="Calibri" pitchFamily="34" charset="0"/>
                <a:ea typeface="Calibri" pitchFamily="34" charset="0"/>
                <a:cs typeface="B Roya" pitchFamily="2" charset="-78"/>
              </a:rPr>
              <a:t>به منظور کاهش هزينه نگهداري و تعميرات که مي‌تواند منجر به کاهش عمده در کل هزينه­ها و افزايش قابليت اعتماد گردد، روش هاي نگهداري به طور پيوسته در حال تغيير و تحول بوده‌اند. هدف عمده از تغييرات ايجاد شده در روش­هاي قبلي، کاهش هزينه­هاي نگهداري و تعمير، کاهش تعداد دفعات توقف دستگاهها (افزايش دسترسي پذيري به دستگاهها) و مشخص کردن و رفع دليل اصلي ايجاد عيوب در ماشين آلات بوده است. </a:t>
            </a:r>
            <a:endParaRPr lang="en-US" sz="2400" dirty="0" smtClean="0">
              <a:latin typeface="Arial" pitchFamily="34" charset="0"/>
              <a:cs typeface="B Roya" pitchFamily="2" charset="-78"/>
            </a:endParaRPr>
          </a:p>
        </p:txBody>
      </p:sp>
      <p:sp>
        <p:nvSpPr>
          <p:cNvPr id="13" name="Rectangle 12"/>
          <p:cNvSpPr/>
          <p:nvPr/>
        </p:nvSpPr>
        <p:spPr>
          <a:xfrm>
            <a:off x="0" y="5715000"/>
            <a:ext cx="9144000" cy="646331"/>
          </a:xfrm>
          <a:prstGeom prst="rect">
            <a:avLst/>
          </a:prstGeom>
        </p:spPr>
        <p:txBody>
          <a:bodyPr wrap="square">
            <a:spAutoFit/>
          </a:bodyPr>
          <a:lstStyle/>
          <a:p>
            <a:pPr algn="r"/>
            <a:r>
              <a:rPr lang="fa-IR" dirty="0" smtClean="0">
                <a:cs typeface="B Roya" pitchFamily="2" charset="-78"/>
              </a:rPr>
              <a:t>ارتعاش عموماً جزئي جدانشدني از يك ماشين است كه در مكانيزم‌هاي انتقال نيرو به اجبار ايجاد مي‌شود. يك ماشين نو با طراحي خوب داراي حداقل دامنه ارتعاش است. اين ارتعاش، اشكالي در ماشين به‌وجود نخواهد آورد. </a:t>
            </a:r>
            <a:endParaRPr lang="fa-IR" dirty="0">
              <a:cs typeface="B Roya" pitchFamily="2" charset="-78"/>
            </a:endParaRPr>
          </a:p>
        </p:txBody>
      </p:sp>
      <p:sp>
        <p:nvSpPr>
          <p:cNvPr id="18" name="Rectangle 17"/>
          <p:cNvSpPr/>
          <p:nvPr/>
        </p:nvSpPr>
        <p:spPr>
          <a:xfrm>
            <a:off x="0" y="3429000"/>
            <a:ext cx="9144000" cy="646331"/>
          </a:xfrm>
          <a:prstGeom prst="rect">
            <a:avLst/>
          </a:prstGeom>
        </p:spPr>
        <p:txBody>
          <a:bodyPr wrap="square">
            <a:spAutoFit/>
          </a:bodyPr>
          <a:lstStyle/>
          <a:p>
            <a:pPr algn="r"/>
            <a:r>
              <a:rPr lang="fa-IR" dirty="0" smtClean="0">
                <a:cs typeface="B Roya" pitchFamily="2" charset="-78"/>
              </a:rPr>
              <a:t>در 40 تا 50 سال گذشته اندازه‌گيري ارتعاشات به عنوان ابزاري قوي جهت تشخيص عيوب در ماشين‌هاي دوار پذيرفته شده است. </a:t>
            </a:r>
            <a:endParaRPr lang="fa-IR" dirty="0">
              <a:cs typeface="B Roya" pitchFamily="2" charset="-78"/>
            </a:endParaRPr>
          </a:p>
        </p:txBody>
      </p:sp>
    </p:spTree>
  </p:cSld>
  <p:clrMapOvr>
    <a:masterClrMapping/>
  </p:clrMapOvr>
  <p:transition>
    <p:wipe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515" y="2362200"/>
            <a:ext cx="8991600" cy="923330"/>
          </a:xfrm>
          <a:prstGeom prst="rect">
            <a:avLst/>
          </a:prstGeom>
        </p:spPr>
        <p:txBody>
          <a:bodyPr wrap="square">
            <a:spAutoFit/>
          </a:bodyPr>
          <a:lstStyle/>
          <a:p>
            <a:pPr algn="r" rtl="1">
              <a:buFont typeface="Wingdings" pitchFamily="2" charset="2"/>
              <a:buChar char="ü"/>
            </a:pPr>
            <a:r>
              <a:rPr lang="fa-IR" b="1" dirty="0" smtClean="0">
                <a:cs typeface="B Roya" pitchFamily="2" charset="-78"/>
              </a:rPr>
              <a:t>از ديگر پارامترهاي مهم در تفسير ارتعاشات، پارامتر فاز يا زاويه فاز است. اين پارامتر وقتي استفاده مي‌شود كه لازم باشد، اختلاف زاويه راستاي ارتعاش دو قسمت مختلف يا اينكه راستاي ارتعاش يك قسمت نسبت به يك مرجع، محاسبه شود. </a:t>
            </a:r>
            <a:endParaRPr lang="fa-IR" b="1" dirty="0">
              <a:cs typeface="B Roya" pitchFamily="2" charset="-78"/>
            </a:endParaRPr>
          </a:p>
        </p:txBody>
      </p:sp>
      <p:sp>
        <p:nvSpPr>
          <p:cNvPr id="5" name="Rectangle 4"/>
          <p:cNvSpPr/>
          <p:nvPr/>
        </p:nvSpPr>
        <p:spPr>
          <a:xfrm>
            <a:off x="-75885" y="228600"/>
            <a:ext cx="9144000" cy="369332"/>
          </a:xfrm>
          <a:prstGeom prst="rect">
            <a:avLst/>
          </a:prstGeom>
        </p:spPr>
        <p:txBody>
          <a:bodyPr wrap="square">
            <a:spAutoFit/>
          </a:bodyPr>
          <a:lstStyle/>
          <a:p>
            <a:pPr algn="r" rtl="1">
              <a:buFont typeface="Wingdings" pitchFamily="2" charset="2"/>
              <a:buChar char="ü"/>
            </a:pPr>
            <a:r>
              <a:rPr lang="fa-IR" b="1" dirty="0" smtClean="0">
                <a:cs typeface="B Roya" pitchFamily="2" charset="-78"/>
              </a:rPr>
              <a:t>يك حركت ارتعاشي با سه مشخصه دامنه، فركانس و فاز شناخته مي‌شود. </a:t>
            </a:r>
            <a:endParaRPr lang="fa-IR" b="1" dirty="0">
              <a:cs typeface="B Roya" pitchFamily="2" charset="-78"/>
            </a:endParaRPr>
          </a:p>
        </p:txBody>
      </p:sp>
      <p:sp>
        <p:nvSpPr>
          <p:cNvPr id="6" name="Rectangle 5"/>
          <p:cNvSpPr/>
          <p:nvPr/>
        </p:nvSpPr>
        <p:spPr>
          <a:xfrm>
            <a:off x="4419600" y="1066800"/>
            <a:ext cx="4549643" cy="369332"/>
          </a:xfrm>
          <a:prstGeom prst="rect">
            <a:avLst/>
          </a:prstGeom>
        </p:spPr>
        <p:txBody>
          <a:bodyPr wrap="none">
            <a:spAutoFit/>
          </a:bodyPr>
          <a:lstStyle/>
          <a:p>
            <a:pPr algn="r" rtl="1">
              <a:buFont typeface="Wingdings" pitchFamily="2" charset="2"/>
              <a:buChar char="ü"/>
            </a:pPr>
            <a:r>
              <a:rPr lang="fa-IR" b="1" dirty="0" smtClean="0">
                <a:cs typeface="B Roya" pitchFamily="2" charset="-78"/>
              </a:rPr>
              <a:t>دامنه، نشان دهنده اندازه بزرگي سيگنال ارتعاشي است. </a:t>
            </a:r>
            <a:endParaRPr lang="fa-IR" b="1" dirty="0">
              <a:cs typeface="B Roya" pitchFamily="2" charset="-78"/>
            </a:endParaRPr>
          </a:p>
        </p:txBody>
      </p:sp>
      <p:sp>
        <p:nvSpPr>
          <p:cNvPr id="7" name="Rectangle 6"/>
          <p:cNvSpPr/>
          <p:nvPr/>
        </p:nvSpPr>
        <p:spPr>
          <a:xfrm>
            <a:off x="-304485" y="4572000"/>
            <a:ext cx="9144000" cy="923330"/>
          </a:xfrm>
          <a:prstGeom prst="rect">
            <a:avLst/>
          </a:prstGeom>
        </p:spPr>
        <p:txBody>
          <a:bodyPr wrap="square">
            <a:spAutoFit/>
          </a:bodyPr>
          <a:lstStyle/>
          <a:p>
            <a:pPr algn="r" rtl="1">
              <a:buFont typeface="Wingdings" pitchFamily="2" charset="2"/>
              <a:buChar char="ü"/>
            </a:pPr>
            <a:r>
              <a:rPr lang="fa-IR" dirty="0" smtClean="0">
                <a:cs typeface="B Roya" pitchFamily="2" charset="-78"/>
              </a:rPr>
              <a:t>فركانس يكي از اساسي‌ترين پارامترهاي ارتعاشي جهت بررسي رفتار ارتعاشي ماشينهاي دوار از جمله توربين‌ها و پمپ‌ها مي‌باشد. حدوداً بيش از 85% از مشكلات ارتعاشي در ماشين‌هاي دوار با كمك نمايش دامنه ارتعاشي برحسب فركانس تجزيه و تحليل مي‌شوند. </a:t>
            </a:r>
            <a:endParaRPr lang="fa-IR" dirty="0">
              <a:cs typeface="B Roya" pitchFamily="2" charset="-78"/>
            </a:endParaRPr>
          </a:p>
        </p:txBody>
      </p:sp>
    </p:spTree>
  </p:cSld>
  <p:clrMapOvr>
    <a:masterClrMapping/>
  </p:clrMapOvr>
  <p:transition>
    <p:wipe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g3_12"/>
          <p:cNvPicPr/>
          <p:nvPr/>
        </p:nvPicPr>
        <p:blipFill>
          <a:blip r:embed="rId2" cstate="print"/>
          <a:srcRect/>
          <a:stretch>
            <a:fillRect/>
          </a:stretch>
        </p:blipFill>
        <p:spPr bwMode="auto">
          <a:xfrm>
            <a:off x="1981200" y="990600"/>
            <a:ext cx="5105400" cy="1905000"/>
          </a:xfrm>
          <a:prstGeom prst="rect">
            <a:avLst/>
          </a:prstGeom>
          <a:noFill/>
          <a:ln w="9525">
            <a:noFill/>
            <a:miter lim="800000"/>
            <a:headEnd/>
            <a:tailEnd/>
          </a:ln>
        </p:spPr>
      </p:pic>
      <p:pic>
        <p:nvPicPr>
          <p:cNvPr id="4" name="Picture 3"/>
          <p:cNvPicPr/>
          <p:nvPr/>
        </p:nvPicPr>
        <p:blipFill>
          <a:blip r:embed="rId3" cstate="print"/>
          <a:srcRect/>
          <a:stretch>
            <a:fillRect/>
          </a:stretch>
        </p:blipFill>
        <p:spPr bwMode="auto">
          <a:xfrm>
            <a:off x="1981200" y="3048000"/>
            <a:ext cx="5114925" cy="2886075"/>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00800" y="228600"/>
            <a:ext cx="2571538" cy="369332"/>
          </a:xfrm>
          <a:prstGeom prst="rect">
            <a:avLst/>
          </a:prstGeom>
        </p:spPr>
        <p:txBody>
          <a:bodyPr wrap="none">
            <a:spAutoFit/>
          </a:bodyPr>
          <a:lstStyle/>
          <a:p>
            <a:r>
              <a:rPr lang="ar-SA" dirty="0" smtClean="0">
                <a:cs typeface="B Roya" pitchFamily="2" charset="-78"/>
              </a:rPr>
              <a:t>تعيين محل اندازه‌گيري پارامترها</a:t>
            </a:r>
            <a:endParaRPr lang="fa-IR" dirty="0">
              <a:cs typeface="B Roya" pitchFamily="2" charset="-78"/>
            </a:endParaRPr>
          </a:p>
        </p:txBody>
      </p:sp>
      <p:sp>
        <p:nvSpPr>
          <p:cNvPr id="47105" name="Rectangle 1"/>
          <p:cNvSpPr>
            <a:spLocks noChangeArrowheads="1"/>
          </p:cNvSpPr>
          <p:nvPr/>
        </p:nvSpPr>
        <p:spPr bwMode="auto">
          <a:xfrm>
            <a:off x="0" y="931217"/>
            <a:ext cx="914400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tab pos="228600" algn="l"/>
              </a:tabLst>
            </a:pPr>
            <a:r>
              <a:rPr kumimoji="0" lang="fa-IR" sz="1400" b="0"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ارتعاشات مطلق پوسته (ياتاقان) </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Absolute case (bearing) vibration </a:t>
            </a:r>
            <a:endParaRPr kumimoji="0" lang="en-US" sz="1100" b="0" i="0" u="none" strike="noStrike" cap="none" normalizeH="0" baseline="0" dirty="0" smtClean="0">
              <a:ln>
                <a:noFill/>
              </a:ln>
              <a:solidFill>
                <a:schemeClr val="tx1"/>
              </a:solidFill>
              <a:effectLst/>
              <a:latin typeface="Arial" pitchFamily="34" charset="0"/>
              <a:cs typeface="B Roy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228600" algn="l"/>
              </a:tabLst>
            </a:pPr>
            <a:r>
              <a:rPr kumimoji="0" lang="fa-IR" sz="1400" b="0"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ارتعاشات مطلق محور </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 Absolute shaft vibration </a:t>
            </a:r>
            <a:endParaRPr kumimoji="0" lang="en-US" sz="1100" b="0" i="0" u="none" strike="noStrike" cap="none" normalizeH="0" baseline="0" dirty="0" smtClean="0">
              <a:ln>
                <a:noFill/>
              </a:ln>
              <a:solidFill>
                <a:schemeClr val="tx1"/>
              </a:solidFill>
              <a:effectLst/>
              <a:latin typeface="Arial" pitchFamily="34" charset="0"/>
              <a:cs typeface="B Roya" pitchFamily="2" charset="-78"/>
            </a:endParaRPr>
          </a:p>
          <a:p>
            <a:pPr marL="0" marR="0" lvl="0" indent="0" algn="justLow" defTabSz="914400" rtl="1" eaLnBrk="0" fontAlgn="base" latinLnBrk="0" hangingPunct="0">
              <a:lnSpc>
                <a:spcPct val="100000"/>
              </a:lnSpc>
              <a:spcBef>
                <a:spcPct val="0"/>
              </a:spcBef>
              <a:spcAft>
                <a:spcPct val="0"/>
              </a:spcAft>
              <a:buClrTx/>
              <a:buSzTx/>
              <a:buFontTx/>
              <a:buChar char="•"/>
              <a:tabLst>
                <a:tab pos="228600" algn="l"/>
              </a:tabLst>
            </a:pPr>
            <a:r>
              <a:rPr kumimoji="0" lang="fa-IR" sz="1400" b="0"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ارتعاشات نسبي محور </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 </a:t>
            </a:r>
            <a:r>
              <a:rPr kumimoji="0" lang="en-US" sz="1400" b="0" i="0" u="none" strike="noStrike" cap="none" normalizeH="0" baseline="0" dirty="0" err="1" smtClean="0">
                <a:ln>
                  <a:noFill/>
                </a:ln>
                <a:solidFill>
                  <a:schemeClr val="tx1"/>
                </a:solidFill>
                <a:effectLst/>
                <a:latin typeface="Arial" pitchFamily="34" charset="0"/>
                <a:ea typeface="Times New Roman" pitchFamily="18" charset="0"/>
                <a:cs typeface="B Roya" pitchFamily="2" charset="-78"/>
              </a:rPr>
              <a:t>Realtive</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 shaft vibration </a:t>
            </a:r>
            <a:endParaRPr kumimoji="0" lang="en-US" sz="1800" b="0" i="0" u="none" strike="noStrike" cap="none" normalizeH="0" baseline="0" dirty="0" smtClean="0">
              <a:ln>
                <a:noFill/>
              </a:ln>
              <a:solidFill>
                <a:schemeClr val="tx1"/>
              </a:solidFill>
              <a:effectLst/>
              <a:latin typeface="Arial" pitchFamily="34" charset="0"/>
              <a:cs typeface="B Roya" pitchFamily="2" charset="-78"/>
            </a:endParaRPr>
          </a:p>
        </p:txBody>
      </p:sp>
      <p:pic>
        <p:nvPicPr>
          <p:cNvPr id="4" name="Picture 3"/>
          <p:cNvPicPr/>
          <p:nvPr/>
        </p:nvPicPr>
        <p:blipFill>
          <a:blip r:embed="rId2" cstate="print"/>
          <a:srcRect l="8385" t="32436" r="4977" b="35509"/>
          <a:stretch>
            <a:fillRect/>
          </a:stretch>
        </p:blipFill>
        <p:spPr bwMode="auto">
          <a:xfrm>
            <a:off x="1676400" y="2133600"/>
            <a:ext cx="5715000" cy="1400175"/>
          </a:xfrm>
          <a:prstGeom prst="rect">
            <a:avLst/>
          </a:prstGeom>
          <a:noFill/>
          <a:ln w="9525">
            <a:noFill/>
            <a:miter lim="800000"/>
            <a:headEnd/>
            <a:tailEnd/>
          </a:ln>
        </p:spPr>
      </p:pic>
      <p:pic>
        <p:nvPicPr>
          <p:cNvPr id="5" name="Picture 4"/>
          <p:cNvPicPr/>
          <p:nvPr/>
        </p:nvPicPr>
        <p:blipFill>
          <a:blip r:embed="rId3" cstate="print"/>
          <a:srcRect l="9023" t="30858" r="5777" b="34685"/>
          <a:stretch>
            <a:fillRect/>
          </a:stretch>
        </p:blipFill>
        <p:spPr bwMode="auto">
          <a:xfrm>
            <a:off x="1676400" y="3505200"/>
            <a:ext cx="5715000" cy="1562100"/>
          </a:xfrm>
          <a:prstGeom prst="rect">
            <a:avLst/>
          </a:prstGeom>
          <a:noFill/>
          <a:ln w="9525">
            <a:noFill/>
            <a:miter lim="800000"/>
            <a:headEnd/>
            <a:tailEnd/>
          </a:ln>
        </p:spPr>
      </p:pic>
      <p:pic>
        <p:nvPicPr>
          <p:cNvPr id="6" name="Picture 5"/>
          <p:cNvPicPr/>
          <p:nvPr/>
        </p:nvPicPr>
        <p:blipFill>
          <a:blip r:embed="rId4" cstate="print"/>
          <a:srcRect l="6216" t="31097" r="5777" b="34526"/>
          <a:stretch>
            <a:fillRect/>
          </a:stretch>
        </p:blipFill>
        <p:spPr bwMode="auto">
          <a:xfrm>
            <a:off x="1676400" y="5029200"/>
            <a:ext cx="5715000" cy="1552575"/>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0" y="418207"/>
            <a:ext cx="914400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14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تجزيه يك سيگنال ارتعاشي به امواج سينوسي سازنده آن توسط تبديل فوريه انجام مي‌شود. اين كار توسط دستگاهي بنام </a:t>
            </a:r>
            <a:r>
              <a:rPr kumimoji="0" lang="en-US" sz="14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FFT Analyzer</a:t>
            </a:r>
            <a:r>
              <a:rPr kumimoji="0" lang="fa-IR" sz="14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 و يا توسط بسته‌هاي نرم افزاري مخصوص  انجام مي‌شود.</a:t>
            </a:r>
            <a:endParaRPr kumimoji="0" lang="en-US" sz="1400" b="1" i="0" u="none" strike="noStrike" cap="none" normalizeH="0" baseline="0" dirty="0" smtClean="0">
              <a:ln>
                <a:noFill/>
              </a:ln>
              <a:solidFill>
                <a:schemeClr val="tx1"/>
              </a:solidFill>
              <a:effectLst/>
              <a:latin typeface="Arial" pitchFamily="34" charset="0"/>
              <a:cs typeface="B Roya" pitchFamily="2" charset="-7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B Roya" pitchFamily="2" charset="-78"/>
              </a:rPr>
              <a:t/>
            </a:r>
            <a:br>
              <a:rPr kumimoji="0" lang="en-US" sz="1800" b="0" i="0" u="none" strike="noStrike" cap="none" normalizeH="0" baseline="0" dirty="0" smtClean="0">
                <a:ln>
                  <a:noFill/>
                </a:ln>
                <a:solidFill>
                  <a:schemeClr val="tx1"/>
                </a:solidFill>
                <a:effectLst/>
                <a:latin typeface="Arial" pitchFamily="34" charset="0"/>
                <a:cs typeface="B Roya" pitchFamily="2" charset="-78"/>
              </a:rPr>
            </a:br>
            <a:endParaRPr kumimoji="0" lang="en-US" sz="1800" b="0" i="0" u="none" strike="noStrike" cap="none" normalizeH="0" baseline="0" dirty="0" smtClean="0">
              <a:ln>
                <a:noFill/>
              </a:ln>
              <a:solidFill>
                <a:schemeClr val="tx1"/>
              </a:solidFill>
              <a:effectLst/>
              <a:latin typeface="Arial" pitchFamily="34" charset="0"/>
              <a:cs typeface="B Roya" pitchFamily="2" charset="-78"/>
            </a:endParaRPr>
          </a:p>
        </p:txBody>
      </p:sp>
      <p:graphicFrame>
        <p:nvGraphicFramePr>
          <p:cNvPr id="48132" name="Object 4"/>
          <p:cNvGraphicFramePr>
            <a:graphicFrameLocks noChangeAspect="1"/>
          </p:cNvGraphicFramePr>
          <p:nvPr/>
        </p:nvGraphicFramePr>
        <p:xfrm>
          <a:off x="1905000" y="1066800"/>
          <a:ext cx="5210175" cy="5791200"/>
        </p:xfrm>
        <a:graphic>
          <a:graphicData uri="http://schemas.openxmlformats.org/presentationml/2006/ole">
            <p:oleObj spid="_x0000_s48132" r:id="rId3" imgW="5218537" imgH="7774652" progId="">
              <p:embed/>
            </p:oleObj>
          </a:graphicData>
        </a:graphic>
      </p:graphicFrame>
    </p:spTree>
  </p:cSld>
  <p:clrMapOvr>
    <a:masterClrMapping/>
  </p:clrMapOvr>
  <p:transition>
    <p:wipe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
          <p:cNvSpPr>
            <a:spLocks noChangeArrowheads="1"/>
          </p:cNvSpPr>
          <p:nvPr/>
        </p:nvSpPr>
        <p:spPr bwMode="auto">
          <a:xfrm>
            <a:off x="4953000" y="62265"/>
            <a:ext cx="4343400" cy="1046343"/>
          </a:xfrm>
          <a:prstGeom prst="rect">
            <a:avLst/>
          </a:prstGeom>
          <a:noFill/>
          <a:ln w="9525">
            <a:noFill/>
            <a:miter lim="800000"/>
            <a:headEnd/>
            <a:tailEnd/>
          </a:ln>
          <a:effectLst/>
        </p:spPr>
        <p:txBody>
          <a:bodyPr vert="horz" wrap="square" lIns="91440" tIns="152352" rIns="457056" bIns="152352"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tabLst/>
            </a:pPr>
            <a:r>
              <a:rPr kumimoji="0" lang="fa-IR" sz="3200" b="1" i="0" u="none" strike="noStrike" cap="none" normalizeH="0" baseline="0" dirty="0" smtClean="0" bmk="OLE_LINK126">
                <a:ln>
                  <a:noFill/>
                </a:ln>
                <a:solidFill>
                  <a:srgbClr val="C00000"/>
                </a:solidFill>
                <a:effectLst/>
                <a:latin typeface="Arial" pitchFamily="34" charset="0"/>
                <a:ea typeface="Times New Roman" pitchFamily="18" charset="0"/>
                <a:cs typeface="B Roya" pitchFamily="2" charset="-78"/>
              </a:rPr>
              <a:t>اندازه‌گيري ارتعاشات</a:t>
            </a:r>
            <a:endParaRPr kumimoji="0" lang="en-US" sz="3200" b="1" i="0" u="none" strike="noStrike" cap="none" normalizeH="0" baseline="0" dirty="0" smtClean="0">
              <a:ln>
                <a:noFill/>
              </a:ln>
              <a:solidFill>
                <a:srgbClr val="C00000"/>
              </a:solidFill>
              <a:effectLst/>
              <a:latin typeface="Arial" pitchFamily="34" charset="0"/>
              <a:ea typeface="Times New Roman" pitchFamily="18"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ü"/>
              <a:tabLst/>
            </a:pPr>
            <a:endParaRPr kumimoji="0" lang="en-US" sz="1600" b="1" i="0" u="none" strike="noStrike" cap="none" normalizeH="0" baseline="0" dirty="0" smtClean="0">
              <a:ln>
                <a:noFill/>
              </a:ln>
              <a:solidFill>
                <a:schemeClr val="tx1"/>
              </a:solidFill>
              <a:effectLst/>
              <a:latin typeface="Arial" pitchFamily="34" charset="0"/>
              <a:cs typeface="B Roya" pitchFamily="2" charset="-78"/>
            </a:endParaRPr>
          </a:p>
        </p:txBody>
      </p:sp>
      <p:sp>
        <p:nvSpPr>
          <p:cNvPr id="49154" name="Rectangle 2"/>
          <p:cNvSpPr>
            <a:spLocks noChangeArrowheads="1"/>
          </p:cNvSpPr>
          <p:nvPr/>
        </p:nvSpPr>
        <p:spPr bwMode="auto">
          <a:xfrm>
            <a:off x="0" y="1219200"/>
            <a:ext cx="914400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 typeface="Wingdings" pitchFamily="2" charset="2"/>
              <a:buChar char="ü"/>
              <a:tabLst/>
            </a:pPr>
            <a:r>
              <a:rPr kumimoji="0" lang="fa-IR"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انسانها نسبت به ارتعاشات حساسيت دارند و آنرا درك مي‌كنند. زماني‌كه هيچگونه وسيله‌اي براي اندازه‌گيري ارتعاشات وجود نداشت، تمام تحليل ارتعاشات توسط حس شنوايي و لامسه انسان انجام مي‌گرفت. البته اين روش هنوز هم، در جاهايي‌كه به وسايل اندازه‌گيري دسترسي ندارند، استفاده مي‌شود.</a:t>
            </a:r>
            <a:endParaRPr kumimoji="0" lang="fa-IR" sz="1600" b="1" i="0" u="none" strike="noStrike" cap="none" normalizeH="0" baseline="0" dirty="0" smtClean="0">
              <a:ln>
                <a:noFill/>
              </a:ln>
              <a:solidFill>
                <a:schemeClr val="tx1"/>
              </a:solidFill>
              <a:effectLst/>
              <a:latin typeface="Arial" pitchFamily="34" charset="0"/>
              <a:cs typeface="B Roya" pitchFamily="2" charset="-78"/>
            </a:endParaRPr>
          </a:p>
        </p:txBody>
      </p:sp>
      <p:pic>
        <p:nvPicPr>
          <p:cNvPr id="4" name="Picture 3" descr="F4_1"/>
          <p:cNvPicPr/>
          <p:nvPr/>
        </p:nvPicPr>
        <p:blipFill>
          <a:blip r:embed="rId2" cstate="print"/>
          <a:srcRect/>
          <a:stretch>
            <a:fillRect/>
          </a:stretch>
        </p:blipFill>
        <p:spPr bwMode="auto">
          <a:xfrm>
            <a:off x="0" y="3657600"/>
            <a:ext cx="9144000" cy="2438400"/>
          </a:xfrm>
          <a:prstGeom prst="rect">
            <a:avLst/>
          </a:prstGeom>
          <a:noFill/>
          <a:ln w="9525">
            <a:noFill/>
            <a:miter lim="800000"/>
            <a:headEnd/>
            <a:tailEnd/>
          </a:ln>
        </p:spPr>
      </p:pic>
      <p:sp>
        <p:nvSpPr>
          <p:cNvPr id="5" name="Rectangle 4"/>
          <p:cNvSpPr/>
          <p:nvPr/>
        </p:nvSpPr>
        <p:spPr>
          <a:xfrm>
            <a:off x="0" y="2286000"/>
            <a:ext cx="9144000" cy="1077218"/>
          </a:xfrm>
          <a:prstGeom prst="rect">
            <a:avLst/>
          </a:prstGeom>
        </p:spPr>
        <p:txBody>
          <a:bodyPr wrap="square">
            <a:spAutoFit/>
          </a:bodyPr>
          <a:lstStyle/>
          <a:p>
            <a:pPr algn="r" rtl="1">
              <a:buFont typeface="Wingdings" pitchFamily="2" charset="2"/>
              <a:buChar char="ü"/>
            </a:pPr>
            <a:r>
              <a:rPr lang="fa-IR" sz="1600" b="1" dirty="0" smtClean="0">
                <a:cs typeface="B Roya" pitchFamily="2" charset="-78"/>
              </a:rPr>
              <a:t>از اين طريق نمي‌توان خيلي از پارامترها را اندازه‌گيري كرد. همچنين در مورد بعضي از پارامترها، با وجود اينكه انسان مي‌تواند آنها را حس كند، اما به علت خطراتي كه ممكن است براي انسان داشته باشد، بهتر است از وسايل اندازه‌گيري استفاده شود. همچنين اندازه‌گيري توسط انسان نسبي و تقريبي مي‌باشد، مثلاً ممكن است كميتي از جانب يك شخص مورد قبول واقع شود ولي توسط شخصي ديگر غير قابل قبول شناخته شود.</a:t>
            </a:r>
            <a:endParaRPr lang="fa-IR" sz="1600" b="1" dirty="0">
              <a:cs typeface="B Roya" pitchFamily="2" charset="-78"/>
            </a:endParaRPr>
          </a:p>
        </p:txBody>
      </p:sp>
    </p:spTree>
  </p:cSld>
  <p:clrMapOvr>
    <a:masterClrMapping/>
  </p:clrMapOvr>
  <p:transition>
    <p:wipe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38800" y="381000"/>
            <a:ext cx="2549096" cy="369332"/>
          </a:xfrm>
          <a:prstGeom prst="rect">
            <a:avLst/>
          </a:prstGeom>
        </p:spPr>
        <p:txBody>
          <a:bodyPr wrap="none">
            <a:spAutoFit/>
          </a:bodyPr>
          <a:lstStyle/>
          <a:p>
            <a:pPr algn="l" rtl="1"/>
            <a:r>
              <a:rPr lang="fa-IR" b="1" dirty="0" smtClean="0"/>
              <a:t>روش تبديل فوريه سريع(</a:t>
            </a:r>
            <a:r>
              <a:rPr lang="en-US" b="1" dirty="0" smtClean="0"/>
              <a:t>FFT</a:t>
            </a:r>
            <a:r>
              <a:rPr lang="fa-IR" b="1" dirty="0" smtClean="0"/>
              <a:t>)</a:t>
            </a:r>
            <a:endParaRPr lang="fa-IR" dirty="0"/>
          </a:p>
        </p:txBody>
      </p:sp>
      <p:pic>
        <p:nvPicPr>
          <p:cNvPr id="50177"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981200" y="838200"/>
            <a:ext cx="2819400" cy="609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0179" name="Rectangle 3"/>
          <p:cNvSpPr>
            <a:spLocks noChangeArrowheads="1"/>
          </p:cNvSpPr>
          <p:nvPr/>
        </p:nvSpPr>
        <p:spPr bwMode="auto">
          <a:xfrm>
            <a:off x="0" y="2095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0181" name="Rectangle 5"/>
          <p:cNvSpPr>
            <a:spLocks noChangeArrowheads="1"/>
          </p:cNvSpPr>
          <p:nvPr/>
        </p:nvSpPr>
        <p:spPr bwMode="auto">
          <a:xfrm>
            <a:off x="304800" y="838200"/>
            <a:ext cx="16764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Arial" pitchFamily="34" charset="0"/>
                <a:ea typeface="Calibri" pitchFamily="34" charset="0"/>
                <a:cs typeface="B Zar" pitchFamily="2" charset="-78"/>
              </a:rPr>
              <a:t>F</a:t>
            </a:r>
            <a:r>
              <a:rPr kumimoji="0" lang="en-US" sz="1400" b="0" i="0" u="none" strike="noStrike" cap="none" spc="600" normalizeH="0" dirty="0" smtClean="0">
                <a:ln>
                  <a:noFill/>
                </a:ln>
                <a:solidFill>
                  <a:schemeClr val="tx1"/>
                </a:solidFill>
                <a:effectLst/>
                <a:latin typeface="Arial" pitchFamily="34" charset="0"/>
                <a:ea typeface="Calibri" pitchFamily="34" charset="0"/>
                <a:cs typeface="B Zar" pitchFamily="2" charset="-78"/>
              </a:rPr>
              <a:t>X</a:t>
            </a:r>
            <a:r>
              <a:rPr kumimoji="0" lang="en-US" sz="3200" b="0" i="0" u="none" strike="noStrike" cap="none" normalizeH="0" baseline="0" dirty="0" smtClean="0">
                <a:ln>
                  <a:noFill/>
                </a:ln>
                <a:solidFill>
                  <a:schemeClr val="tx1"/>
                </a:solidFill>
                <a:effectLst/>
                <a:latin typeface="Arial" pitchFamily="34" charset="0"/>
                <a:ea typeface="Calibri" pitchFamily="34" charset="0"/>
                <a:cs typeface="B Zar" pitchFamily="2" charset="-78"/>
              </a:rPr>
              <a:t>(t)=</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50182" name="Rectangle 6"/>
          <p:cNvSpPr>
            <a:spLocks noChangeArrowheads="1"/>
          </p:cNvSpPr>
          <p:nvPr/>
        </p:nvSpPr>
        <p:spPr bwMode="auto">
          <a:xfrm>
            <a:off x="0" y="2095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 name="Rectangle 8"/>
          <p:cNvSpPr/>
          <p:nvPr/>
        </p:nvSpPr>
        <p:spPr>
          <a:xfrm>
            <a:off x="5791200" y="2133600"/>
            <a:ext cx="3151825" cy="369332"/>
          </a:xfrm>
          <a:prstGeom prst="rect">
            <a:avLst/>
          </a:prstGeom>
        </p:spPr>
        <p:txBody>
          <a:bodyPr wrap="none">
            <a:spAutoFit/>
          </a:bodyPr>
          <a:lstStyle/>
          <a:p>
            <a:pPr algn="r" rtl="1"/>
            <a:r>
              <a:rPr lang="ar-SA" b="1" dirty="0" smtClean="0"/>
              <a:t>روش تبديل فوريه زمان كوتاه</a:t>
            </a:r>
            <a:r>
              <a:rPr lang="en-US" b="1" dirty="0" smtClean="0"/>
              <a:t> </a:t>
            </a:r>
            <a:r>
              <a:rPr lang="ar-SA" b="1" dirty="0" smtClean="0"/>
              <a:t>(</a:t>
            </a:r>
            <a:r>
              <a:rPr lang="en-US" b="1" dirty="0" smtClean="0"/>
              <a:t>SFFT</a:t>
            </a:r>
            <a:r>
              <a:rPr lang="fa-IR" b="1" dirty="0" smtClean="0"/>
              <a:t>)</a:t>
            </a:r>
            <a:endParaRPr lang="fa-IR" dirty="0"/>
          </a:p>
        </p:txBody>
      </p:sp>
      <p:pic>
        <p:nvPicPr>
          <p:cNvPr id="50184" name="Picture 8"/>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0" y="0"/>
            <a:ext cx="85725" cy="238125"/>
          </a:xfrm>
          <a:prstGeom prst="rect">
            <a:avLst/>
          </a:prstGeom>
          <a:noFill/>
        </p:spPr>
      </p:pic>
      <p:pic>
        <p:nvPicPr>
          <p:cNvPr id="50183" name="Picture 7"/>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981200" y="2743200"/>
            <a:ext cx="4572000" cy="50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0186" name="Rectangle 10"/>
          <p:cNvSpPr>
            <a:spLocks noChangeArrowheads="1"/>
          </p:cNvSpPr>
          <p:nvPr/>
        </p:nvSpPr>
        <p:spPr bwMode="auto">
          <a:xfrm rot="10800000" flipV="1">
            <a:off x="1371600" y="2819400"/>
            <a:ext cx="615553"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lang="en-US" dirty="0" smtClean="0">
                <a:latin typeface="Arial" pitchFamily="34" charset="0"/>
                <a:ea typeface="Times New Roman" pitchFamily="18" charset="0"/>
                <a:cs typeface="B Nazanin" pitchFamily="2" charset="-78"/>
              </a:rPr>
              <a:t>w</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
        <p:nvSpPr>
          <p:cNvPr id="50187" name="Rectangle 11"/>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5" name="Rectangle 9"/>
          <p:cNvSpPr>
            <a:spLocks noChangeArrowheads="1"/>
          </p:cNvSpPr>
          <p:nvPr/>
        </p:nvSpPr>
        <p:spPr bwMode="auto">
          <a:xfrm>
            <a:off x="685800" y="2844284"/>
            <a:ext cx="106680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  </a:t>
            </a:r>
            <a:r>
              <a:rPr kumimoji="0" lang="en-US" b="0"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STFT(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6" name="Rectangle 15"/>
          <p:cNvSpPr/>
          <p:nvPr/>
        </p:nvSpPr>
        <p:spPr>
          <a:xfrm>
            <a:off x="7391400" y="3505200"/>
            <a:ext cx="1527982" cy="369332"/>
          </a:xfrm>
          <a:prstGeom prst="rect">
            <a:avLst/>
          </a:prstGeom>
        </p:spPr>
        <p:txBody>
          <a:bodyPr wrap="none">
            <a:spAutoFit/>
          </a:bodyPr>
          <a:lstStyle/>
          <a:p>
            <a:pPr algn="r" rtl="1"/>
            <a:r>
              <a:rPr lang="ar-SA" b="1" dirty="0" smtClean="0"/>
              <a:t>روش تبديل موجك</a:t>
            </a:r>
            <a:endParaRPr lang="fa-IR" dirty="0"/>
          </a:p>
        </p:txBody>
      </p:sp>
      <p:pic>
        <p:nvPicPr>
          <p:cNvPr id="17" name="Picture 16" descr="79"/>
          <p:cNvPicPr/>
          <p:nvPr/>
        </p:nvPicPr>
        <p:blipFill>
          <a:blip r:embed="rId5" cstate="print">
            <a:lum bright="10000"/>
          </a:blip>
          <a:srcRect/>
          <a:stretch>
            <a:fillRect/>
          </a:stretch>
        </p:blipFill>
        <p:spPr bwMode="auto">
          <a:xfrm>
            <a:off x="1524000" y="4038600"/>
            <a:ext cx="6096000" cy="2590800"/>
          </a:xfrm>
          <a:prstGeom prst="rect">
            <a:avLst/>
          </a:prstGeom>
          <a:noFill/>
        </p:spPr>
      </p:pic>
    </p:spTree>
  </p:cSld>
  <p:clrMapOvr>
    <a:masterClrMapping/>
  </p:clrMapOvr>
  <p:transition>
    <p:wipe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06562" y="228600"/>
            <a:ext cx="1156086" cy="369332"/>
          </a:xfrm>
          <a:prstGeom prst="rect">
            <a:avLst/>
          </a:prstGeom>
        </p:spPr>
        <p:txBody>
          <a:bodyPr wrap="none">
            <a:spAutoFit/>
          </a:bodyPr>
          <a:lstStyle/>
          <a:p>
            <a:pPr algn="r" rtl="1"/>
            <a:r>
              <a:rPr lang="ar-SA" b="1" dirty="0" smtClean="0"/>
              <a:t>آناليز انولوپ</a:t>
            </a:r>
            <a:endParaRPr lang="fa-IR" dirty="0"/>
          </a:p>
        </p:txBody>
      </p:sp>
      <p:pic>
        <p:nvPicPr>
          <p:cNvPr id="4" name="Picture 3" descr="81"/>
          <p:cNvPicPr/>
          <p:nvPr/>
        </p:nvPicPr>
        <p:blipFill>
          <a:blip r:embed="rId2" cstate="print">
            <a:lum bright="10000"/>
          </a:blip>
          <a:srcRect/>
          <a:stretch>
            <a:fillRect/>
          </a:stretch>
        </p:blipFill>
        <p:spPr bwMode="auto">
          <a:xfrm>
            <a:off x="2438400" y="1066800"/>
            <a:ext cx="3542030" cy="1838325"/>
          </a:xfrm>
          <a:prstGeom prst="rect">
            <a:avLst/>
          </a:prstGeom>
          <a:noFill/>
        </p:spPr>
      </p:pic>
      <p:pic>
        <p:nvPicPr>
          <p:cNvPr id="5" name="Picture 4" descr="86"/>
          <p:cNvPicPr/>
          <p:nvPr/>
        </p:nvPicPr>
        <p:blipFill>
          <a:blip r:embed="rId3" cstate="print">
            <a:lum bright="10000"/>
          </a:blip>
          <a:srcRect/>
          <a:stretch>
            <a:fillRect/>
          </a:stretch>
        </p:blipFill>
        <p:spPr bwMode="auto">
          <a:xfrm>
            <a:off x="2133600" y="2819400"/>
            <a:ext cx="4029075" cy="1952625"/>
          </a:xfrm>
          <a:prstGeom prst="rect">
            <a:avLst/>
          </a:prstGeom>
          <a:noFill/>
        </p:spPr>
      </p:pic>
      <p:pic>
        <p:nvPicPr>
          <p:cNvPr id="6" name="Picture 5" descr="86-2"/>
          <p:cNvPicPr/>
          <p:nvPr/>
        </p:nvPicPr>
        <p:blipFill>
          <a:blip r:embed="rId4" cstate="print">
            <a:lum bright="10000"/>
          </a:blip>
          <a:srcRect/>
          <a:stretch>
            <a:fillRect/>
          </a:stretch>
        </p:blipFill>
        <p:spPr bwMode="auto">
          <a:xfrm>
            <a:off x="1905000" y="4572000"/>
            <a:ext cx="4495800" cy="1666875"/>
          </a:xfrm>
          <a:prstGeom prst="rect">
            <a:avLst/>
          </a:prstGeom>
          <a:noFill/>
        </p:spPr>
      </p:pic>
    </p:spTree>
  </p:cSld>
  <p:clrMapOvr>
    <a:masterClrMapping/>
  </p:clrMapOvr>
  <p:transition>
    <p:wipe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7487925" y="273279"/>
            <a:ext cx="1688283"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روش</a:t>
            </a:r>
            <a:r>
              <a:rPr kumimoji="0" lang="en-US" sz="2800" b="1" i="0" u="none" strike="noStrike" cap="none" normalizeH="0" baseline="0" dirty="0" smtClean="0">
                <a:ln>
                  <a:noFill/>
                </a:ln>
                <a:solidFill>
                  <a:schemeClr val="tx1"/>
                </a:solidFill>
                <a:effectLst/>
                <a:latin typeface="Arial" pitchFamily="34" charset="0"/>
                <a:ea typeface="Times New Roman" pitchFamily="18" charset="0"/>
                <a:cs typeface="B Nazanin" pitchFamily="2" charset="-78"/>
              </a:rPr>
              <a:t>EMD</a:t>
            </a:r>
            <a:r>
              <a:rPr kumimoji="0" lang="en-US" sz="2800" b="1" i="0" u="none" strike="noStrike" cap="none" normalizeH="0" dirty="0" smtClean="0">
                <a:ln>
                  <a:noFill/>
                </a:ln>
                <a:solidFill>
                  <a:schemeClr val="tx1"/>
                </a:solidFill>
                <a:effectLst/>
                <a:latin typeface="Arial" pitchFamily="34" charset="0"/>
                <a:ea typeface="Times New Roman" pitchFamily="18" charset="0"/>
                <a:cs typeface="B Nazanin" pitchFamily="2" charset="-78"/>
              </a:rPr>
              <a:t>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91-1"/>
          <p:cNvPicPr/>
          <p:nvPr/>
        </p:nvPicPr>
        <p:blipFill>
          <a:blip r:embed="rId2" cstate="print">
            <a:lum bright="10000"/>
          </a:blip>
          <a:srcRect/>
          <a:stretch>
            <a:fillRect/>
          </a:stretch>
        </p:blipFill>
        <p:spPr bwMode="auto">
          <a:xfrm>
            <a:off x="2819400" y="762000"/>
            <a:ext cx="3732530" cy="1504950"/>
          </a:xfrm>
          <a:prstGeom prst="rect">
            <a:avLst/>
          </a:prstGeom>
          <a:noFill/>
        </p:spPr>
      </p:pic>
      <p:pic>
        <p:nvPicPr>
          <p:cNvPr id="4" name="Picture 3" descr="91-2"/>
          <p:cNvPicPr/>
          <p:nvPr/>
        </p:nvPicPr>
        <p:blipFill>
          <a:blip r:embed="rId3" cstate="print">
            <a:lum bright="10000"/>
          </a:blip>
          <a:srcRect/>
          <a:stretch>
            <a:fillRect/>
          </a:stretch>
        </p:blipFill>
        <p:spPr bwMode="auto">
          <a:xfrm>
            <a:off x="2819400" y="2286000"/>
            <a:ext cx="3752850" cy="1323975"/>
          </a:xfrm>
          <a:prstGeom prst="rect">
            <a:avLst/>
          </a:prstGeom>
          <a:noFill/>
        </p:spPr>
      </p:pic>
      <p:pic>
        <p:nvPicPr>
          <p:cNvPr id="5" name="Picture 4" descr="91"/>
          <p:cNvPicPr/>
          <p:nvPr/>
        </p:nvPicPr>
        <p:blipFill>
          <a:blip r:embed="rId4" cstate="print">
            <a:lum bright="10000"/>
          </a:blip>
          <a:srcRect/>
          <a:stretch>
            <a:fillRect/>
          </a:stretch>
        </p:blipFill>
        <p:spPr bwMode="auto">
          <a:xfrm>
            <a:off x="2819400" y="3581400"/>
            <a:ext cx="3762375" cy="1419225"/>
          </a:xfrm>
          <a:prstGeom prst="rect">
            <a:avLst/>
          </a:prstGeom>
          <a:noFill/>
        </p:spPr>
      </p:pic>
      <p:pic>
        <p:nvPicPr>
          <p:cNvPr id="6" name="Picture 5" descr="92-1"/>
          <p:cNvPicPr/>
          <p:nvPr/>
        </p:nvPicPr>
        <p:blipFill>
          <a:blip r:embed="rId5" cstate="print">
            <a:lum bright="10000"/>
          </a:blip>
          <a:srcRect/>
          <a:stretch>
            <a:fillRect/>
          </a:stretch>
        </p:blipFill>
        <p:spPr bwMode="auto">
          <a:xfrm>
            <a:off x="2819400" y="5029200"/>
            <a:ext cx="3733800" cy="1419225"/>
          </a:xfrm>
          <a:prstGeom prst="rect">
            <a:avLst/>
          </a:prstGeom>
          <a:noFill/>
        </p:spPr>
      </p:pic>
    </p:spTree>
  </p:cSld>
  <p:clrMapOvr>
    <a:masterClrMapping/>
  </p:clrMapOvr>
  <p:transition>
    <p:wipe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750" y="762000"/>
            <a:ext cx="8705850" cy="1200329"/>
          </a:xfrm>
          <a:prstGeom prst="rect">
            <a:avLst/>
          </a:prstGeom>
        </p:spPr>
        <p:txBody>
          <a:bodyPr wrap="square">
            <a:spAutoFit/>
          </a:bodyPr>
          <a:lstStyle/>
          <a:p>
            <a:pPr algn="just" rtl="1"/>
            <a:r>
              <a:rPr lang="fa-IR" b="1" dirty="0" smtClean="0">
                <a:solidFill>
                  <a:srgbClr val="FF0000"/>
                </a:solidFill>
              </a:rPr>
              <a:t>کهگیلویه و بویراحمد</a:t>
            </a:r>
            <a:r>
              <a:rPr lang="fa-IR" dirty="0" smtClean="0">
                <a:solidFill>
                  <a:srgbClr val="FF0000"/>
                </a:solidFill>
              </a:rPr>
              <a:t> </a:t>
            </a:r>
            <a:r>
              <a:rPr lang="fa-IR" dirty="0" smtClean="0"/>
              <a:t>یکی از </a:t>
            </a:r>
            <a:r>
              <a:rPr lang="fa-IR" dirty="0" smtClean="0">
                <a:hlinkClick r:id="rId2" action="ppaction://hlinkfile" tooltip="استان"/>
              </a:rPr>
              <a:t>استان‌های</a:t>
            </a:r>
            <a:r>
              <a:rPr lang="fa-IR" dirty="0" smtClean="0"/>
              <a:t> کشور ایران است. مرکز آن شهر </a:t>
            </a:r>
            <a:r>
              <a:rPr lang="fa-IR" dirty="0" smtClean="0">
                <a:hlinkClick r:id="rId3" action="ppaction://hlinkfile" tooltip="یاسوج"/>
              </a:rPr>
              <a:t>یاسوج</a:t>
            </a:r>
            <a:r>
              <a:rPr lang="fa-IR" dirty="0" smtClean="0"/>
              <a:t> است و با </a:t>
            </a:r>
            <a:r>
              <a:rPr lang="fa-IR" dirty="0" smtClean="0">
                <a:hlinkClick r:id="rId4" action="ppaction://hlinkfile" tooltip="مساحت"/>
              </a:rPr>
              <a:t>مساحتی</a:t>
            </a:r>
            <a:r>
              <a:rPr lang="fa-IR" dirty="0" smtClean="0"/>
              <a:t> حدود ۱۶هزار و ۲۴۹ </a:t>
            </a:r>
            <a:r>
              <a:rPr lang="fa-IR" dirty="0" smtClean="0">
                <a:hlinkClick r:id="rId5" action="ppaction://hlinkfile" tooltip="کیلومتر مربع"/>
              </a:rPr>
              <a:t>کیلومتر مربع</a:t>
            </a:r>
            <a:r>
              <a:rPr lang="fa-IR" dirty="0" smtClean="0"/>
              <a:t>، سرزمینی نسبتاً مرتفع و </a:t>
            </a:r>
            <a:r>
              <a:rPr lang="fa-IR" dirty="0" smtClean="0">
                <a:hlinkClick r:id="rId6" action="ppaction://hlinkfile" tooltip="کوهستان"/>
              </a:rPr>
              <a:t>کوهستانی</a:t>
            </a:r>
            <a:r>
              <a:rPr lang="fa-IR" dirty="0" smtClean="0"/>
              <a:t> است.</a:t>
            </a:r>
          </a:p>
          <a:p>
            <a:pPr algn="just" rtl="1"/>
            <a:r>
              <a:rPr lang="fa-IR" dirty="0" smtClean="0"/>
              <a:t>جمعیت کهگیلویه و بویراحمد بر پایه سرشماری </a:t>
            </a:r>
            <a:r>
              <a:rPr lang="fa-IR" dirty="0" smtClean="0">
                <a:hlinkClick r:id="rId7" action="ppaction://hlinkfile" tooltip="مرکز آمار ایران"/>
              </a:rPr>
              <a:t>مرکز آمار ایران</a:t>
            </a:r>
            <a:r>
              <a:rPr lang="fa-IR" dirty="0" smtClean="0"/>
              <a:t> در سال ۱۳۸۵ برابر با ۶۳۴،۲۹۹ نفر بوده که ۵۲درصد آن‌ها در روستاها و مابقی در شهرها سکونت دارند.</a:t>
            </a:r>
            <a:endParaRPr lang="fa-IR" dirty="0"/>
          </a:p>
        </p:txBody>
      </p:sp>
      <p:sp>
        <p:nvSpPr>
          <p:cNvPr id="3" name="Rectangle 2"/>
          <p:cNvSpPr/>
          <p:nvPr/>
        </p:nvSpPr>
        <p:spPr>
          <a:xfrm>
            <a:off x="228600" y="2209800"/>
            <a:ext cx="8686800" cy="2862322"/>
          </a:xfrm>
          <a:prstGeom prst="rect">
            <a:avLst/>
          </a:prstGeom>
        </p:spPr>
        <p:txBody>
          <a:bodyPr wrap="square">
            <a:spAutoFit/>
          </a:bodyPr>
          <a:lstStyle/>
          <a:p>
            <a:pPr algn="just" rtl="1"/>
            <a:r>
              <a:rPr lang="fa-IR" dirty="0" smtClean="0"/>
              <a:t>این استان به هفت شهرستان و ۱۶ بخش تقسیم شده است که شامل ۱۶ شهر وبیش از </a:t>
            </a:r>
            <a:r>
              <a:rPr lang="fa-IR" b="1" dirty="0" smtClean="0"/>
              <a:t>۱۷۰۰</a:t>
            </a:r>
            <a:r>
              <a:rPr lang="fa-IR" dirty="0" smtClean="0"/>
              <a:t> روستا می گردد.</a:t>
            </a:r>
          </a:p>
          <a:p>
            <a:pPr algn="just" rtl="1"/>
            <a:r>
              <a:rPr lang="fa-IR" dirty="0" smtClean="0"/>
              <a:t>شهرستان‌های این استان عبارتند از: (مرکز شهرستان)</a:t>
            </a:r>
          </a:p>
          <a:p>
            <a:pPr algn="just" rtl="1"/>
            <a:r>
              <a:rPr lang="fa-IR" dirty="0" smtClean="0">
                <a:hlinkClick r:id="rId8" action="ppaction://hlinkfile" tooltip="شهرستان بویراحمد"/>
              </a:rPr>
              <a:t>شهرستان بویراحمد</a:t>
            </a:r>
            <a:r>
              <a:rPr lang="fa-IR" dirty="0" smtClean="0"/>
              <a:t> (</a:t>
            </a:r>
            <a:r>
              <a:rPr lang="fa-IR" dirty="0" smtClean="0">
                <a:hlinkClick r:id="rId3" action="ppaction://hlinkfile" tooltip="یاسوج"/>
              </a:rPr>
              <a:t>یاسوج</a:t>
            </a:r>
            <a:r>
              <a:rPr lang="fa-IR" dirty="0" smtClean="0"/>
              <a:t>) </a:t>
            </a:r>
          </a:p>
          <a:p>
            <a:pPr algn="just" rtl="1"/>
            <a:r>
              <a:rPr lang="fa-IR" dirty="0" smtClean="0">
                <a:hlinkClick r:id="rId9" action="ppaction://hlinkfile" tooltip="شهرستان بهمئی"/>
              </a:rPr>
              <a:t>شهرستان بهمئی</a:t>
            </a:r>
            <a:r>
              <a:rPr lang="fa-IR" dirty="0" smtClean="0"/>
              <a:t> (</a:t>
            </a:r>
            <a:r>
              <a:rPr lang="fa-IR" dirty="0" smtClean="0">
                <a:hlinkClick r:id="rId10" action="ppaction://hlinkfile" tooltip="لیکک"/>
              </a:rPr>
              <a:t>لیکک</a:t>
            </a:r>
            <a:r>
              <a:rPr lang="fa-IR" dirty="0" smtClean="0"/>
              <a:t>) </a:t>
            </a:r>
          </a:p>
          <a:p>
            <a:pPr algn="just" rtl="1"/>
            <a:r>
              <a:rPr lang="fa-IR" dirty="0" smtClean="0">
                <a:hlinkClick r:id="rId11" action="ppaction://hlinkfile" tooltip="شهرستان دنا"/>
              </a:rPr>
              <a:t>شهرستان دنا</a:t>
            </a:r>
            <a:r>
              <a:rPr lang="fa-IR" dirty="0" smtClean="0"/>
              <a:t> (</a:t>
            </a:r>
            <a:r>
              <a:rPr lang="fa-IR" dirty="0" smtClean="0">
                <a:hlinkClick r:id="rId12" action="ppaction://hlinkfile" tooltip="سی سخت"/>
              </a:rPr>
              <a:t>سی سخت</a:t>
            </a:r>
            <a:r>
              <a:rPr lang="fa-IR" dirty="0" smtClean="0"/>
              <a:t>) </a:t>
            </a:r>
          </a:p>
          <a:p>
            <a:pPr algn="just" rtl="1"/>
            <a:r>
              <a:rPr lang="fa-IR" dirty="0" smtClean="0">
                <a:hlinkClick r:id="rId13" action="ppaction://hlinkfile" tooltip="شهرستان کهگیلویه"/>
              </a:rPr>
              <a:t>شهرستان کهگیلویه</a:t>
            </a:r>
            <a:r>
              <a:rPr lang="fa-IR" dirty="0" smtClean="0"/>
              <a:t> (</a:t>
            </a:r>
            <a:r>
              <a:rPr lang="fa-IR" dirty="0" smtClean="0">
                <a:hlinkClick r:id="rId14" action="ppaction://hlinkfile" tooltip="دهدشت"/>
              </a:rPr>
              <a:t>دهدشت</a:t>
            </a:r>
            <a:r>
              <a:rPr lang="fa-IR" dirty="0" smtClean="0"/>
              <a:t>) </a:t>
            </a:r>
          </a:p>
          <a:p>
            <a:pPr algn="just" rtl="1"/>
            <a:r>
              <a:rPr lang="fa-IR" dirty="0" smtClean="0">
                <a:hlinkClick r:id="rId15" action="ppaction://hlinkfile" tooltip="شهرستان گچساران"/>
              </a:rPr>
              <a:t>شهرستان گچساران</a:t>
            </a:r>
            <a:r>
              <a:rPr lang="fa-IR" dirty="0" smtClean="0"/>
              <a:t> (</a:t>
            </a:r>
            <a:r>
              <a:rPr lang="fa-IR" dirty="0" smtClean="0">
                <a:hlinkClick r:id="rId16" action="ppaction://hlinkfile" tooltip="دوگنبدان"/>
              </a:rPr>
              <a:t>دوگنبدان</a:t>
            </a:r>
            <a:r>
              <a:rPr lang="fa-IR" dirty="0" smtClean="0"/>
              <a:t>) </a:t>
            </a:r>
          </a:p>
          <a:p>
            <a:pPr algn="just" rtl="1"/>
            <a:r>
              <a:rPr lang="fa-IR" dirty="0" smtClean="0">
                <a:hlinkClick r:id="rId17" action="ppaction://hlinkfile" tooltip="شهرستان چرام"/>
              </a:rPr>
              <a:t>شهرستان چرام</a:t>
            </a:r>
            <a:r>
              <a:rPr lang="fa-IR" dirty="0" smtClean="0"/>
              <a:t> (</a:t>
            </a:r>
            <a:r>
              <a:rPr lang="fa-IR" dirty="0" smtClean="0">
                <a:hlinkClick r:id="rId18" action="ppaction://hlinkfile" tooltip="چرام"/>
              </a:rPr>
              <a:t>چرام</a:t>
            </a:r>
            <a:r>
              <a:rPr lang="fa-IR" dirty="0" smtClean="0"/>
              <a:t>) </a:t>
            </a:r>
          </a:p>
          <a:p>
            <a:pPr algn="just" rtl="1"/>
            <a:r>
              <a:rPr lang="fa-IR" dirty="0" smtClean="0">
                <a:hlinkClick r:id="rId19" action="ppaction://hlinkfile" tooltip="شهرستان باشت"/>
              </a:rPr>
              <a:t>شهرستان باشت</a:t>
            </a:r>
            <a:r>
              <a:rPr lang="fa-IR" dirty="0" smtClean="0"/>
              <a:t> (</a:t>
            </a:r>
            <a:r>
              <a:rPr lang="fa-IR" dirty="0" smtClean="0">
                <a:hlinkClick r:id="rId20" action="ppaction://hlinkfile" tooltip="باشت"/>
              </a:rPr>
              <a:t>باشت</a:t>
            </a:r>
            <a:r>
              <a:rPr lang="fa-IR" dirty="0" smtClean="0"/>
              <a:t>) </a:t>
            </a:r>
            <a:endParaRPr lang="fa-IR" dirty="0"/>
          </a:p>
        </p:txBody>
      </p:sp>
      <p:sp>
        <p:nvSpPr>
          <p:cNvPr id="4" name="Rectangle 3"/>
          <p:cNvSpPr/>
          <p:nvPr/>
        </p:nvSpPr>
        <p:spPr>
          <a:xfrm>
            <a:off x="0" y="5181600"/>
            <a:ext cx="9144000" cy="1200329"/>
          </a:xfrm>
          <a:prstGeom prst="rect">
            <a:avLst/>
          </a:prstGeom>
        </p:spPr>
        <p:txBody>
          <a:bodyPr wrap="square">
            <a:spAutoFit/>
          </a:bodyPr>
          <a:lstStyle/>
          <a:p>
            <a:pPr algn="just" rtl="1"/>
            <a:r>
              <a:rPr lang="fa-IR" dirty="0" smtClean="0"/>
              <a:t>استان کهگیلویه و بویراحمد از جمله استان‌های جنوبی ایران به شمار می رود که با پنج استان همسایه است :</a:t>
            </a:r>
          </a:p>
          <a:p>
            <a:pPr algn="just" rtl="1"/>
            <a:r>
              <a:rPr lang="fa-IR" dirty="0" smtClean="0"/>
              <a:t>از شرق با </a:t>
            </a:r>
            <a:r>
              <a:rPr lang="fa-IR" dirty="0" smtClean="0">
                <a:hlinkClick r:id="rId21" action="ppaction://hlinkfile" tooltip="اصفهان"/>
              </a:rPr>
              <a:t>استان اصفهان</a:t>
            </a:r>
            <a:r>
              <a:rPr lang="fa-IR" dirty="0" smtClean="0"/>
              <a:t> و </a:t>
            </a:r>
            <a:r>
              <a:rPr lang="fa-IR" dirty="0" smtClean="0">
                <a:hlinkClick r:id="rId22" action="ppaction://hlinkfile" tooltip="فارس"/>
              </a:rPr>
              <a:t>فارس</a:t>
            </a:r>
            <a:r>
              <a:rPr lang="fa-IR" dirty="0" smtClean="0"/>
              <a:t>، از جنوب با </a:t>
            </a:r>
            <a:r>
              <a:rPr lang="fa-IR" dirty="0" smtClean="0">
                <a:hlinkClick r:id="rId23" action="ppaction://hlinkfile" tooltip="بوشهر"/>
              </a:rPr>
              <a:t>استان بوشهر</a:t>
            </a:r>
            <a:r>
              <a:rPr lang="fa-IR" dirty="0" smtClean="0"/>
              <a:t>، از غرب با </a:t>
            </a:r>
            <a:r>
              <a:rPr lang="fa-IR" dirty="0" smtClean="0">
                <a:hlinkClick r:id="rId24" action="ppaction://hlinkfile" tooltip="خوزستان"/>
              </a:rPr>
              <a:t>خوزستان</a:t>
            </a:r>
            <a:r>
              <a:rPr lang="fa-IR" dirty="0" smtClean="0"/>
              <a:t> و از شمال با </a:t>
            </a:r>
            <a:r>
              <a:rPr lang="fa-IR" dirty="0" smtClean="0">
                <a:hlinkClick r:id="rId25" action="ppaction://hlinkfile" tooltip="چهارمحال و بختیاری"/>
              </a:rPr>
              <a:t>چهارمحال و بختیاری</a:t>
            </a:r>
            <a:r>
              <a:rPr lang="fa-IR" dirty="0" smtClean="0"/>
              <a:t>.</a:t>
            </a:r>
            <a:endParaRPr lang="fa-IR" dirty="0"/>
          </a:p>
        </p:txBody>
      </p:sp>
      <p:sp>
        <p:nvSpPr>
          <p:cNvPr id="5" name="TextBox 4"/>
          <p:cNvSpPr txBox="1"/>
          <p:nvPr/>
        </p:nvSpPr>
        <p:spPr>
          <a:xfrm>
            <a:off x="4584740" y="228600"/>
            <a:ext cx="4559260" cy="523220"/>
          </a:xfrm>
          <a:prstGeom prst="rect">
            <a:avLst/>
          </a:prstGeom>
          <a:noFill/>
        </p:spPr>
        <p:txBody>
          <a:bodyPr wrap="none" rtlCol="1">
            <a:spAutoFit/>
          </a:bodyPr>
          <a:lstStyle/>
          <a:p>
            <a:r>
              <a:rPr lang="fa-IR" sz="2800" b="1" dirty="0" smtClean="0">
                <a:solidFill>
                  <a:srgbClr val="0070C0"/>
                </a:solidFill>
                <a:cs typeface="B Roya" pitchFamily="2" charset="-78"/>
              </a:rPr>
              <a:t>آشنایی با استان کهگیلیویه وبویراحمد</a:t>
            </a:r>
            <a:endParaRPr lang="fa-IR" sz="2800" b="1" dirty="0">
              <a:solidFill>
                <a:srgbClr val="0070C0"/>
              </a:solidFill>
              <a:cs typeface="B Roya" pitchFamily="2" charset="-78"/>
            </a:endParaRPr>
          </a:p>
        </p:txBody>
      </p:sp>
      <p:pic>
        <p:nvPicPr>
          <p:cNvPr id="70657" name="Picture 1" descr="C:\Documents and Settings\User\Desktop\2222222222222.jpg"/>
          <p:cNvPicPr>
            <a:picLocks noChangeAspect="1" noChangeArrowheads="1"/>
          </p:cNvPicPr>
          <p:nvPr/>
        </p:nvPicPr>
        <p:blipFill>
          <a:blip r:embed="rId26" cstate="print"/>
          <a:srcRect/>
          <a:stretch>
            <a:fillRect/>
          </a:stretch>
        </p:blipFill>
        <p:spPr bwMode="auto">
          <a:xfrm>
            <a:off x="457200" y="2819400"/>
            <a:ext cx="3124200" cy="2209800"/>
          </a:xfrm>
          <a:prstGeom prst="rect">
            <a:avLst/>
          </a:prstGeom>
          <a:noFill/>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800" decel="100000"/>
                                        <p:tgtEl>
                                          <p:spTgt spid="3"/>
                                        </p:tgtEl>
                                      </p:cBhvr>
                                    </p:animEffect>
                                    <p:anim calcmode="lin" valueType="num">
                                      <p:cBhvr>
                                        <p:cTn id="13" dur="800" decel="100000" fill="hold"/>
                                        <p:tgtEl>
                                          <p:spTgt spid="3"/>
                                        </p:tgtEl>
                                        <p:attrNameLst>
                                          <p:attrName>style.rotation</p:attrName>
                                        </p:attrNameLst>
                                      </p:cBhvr>
                                      <p:tavLst>
                                        <p:tav tm="0">
                                          <p:val>
                                            <p:fltVal val="-90"/>
                                          </p:val>
                                        </p:tav>
                                        <p:tav tm="100000">
                                          <p:val>
                                            <p:fltVal val="0"/>
                                          </p:val>
                                        </p:tav>
                                      </p:tavLst>
                                    </p:anim>
                                    <p:anim calcmode="lin" valueType="num">
                                      <p:cBhvr>
                                        <p:cTn id="14" dur="800" decel="100000" fill="hold"/>
                                        <p:tgtEl>
                                          <p:spTgt spid="3"/>
                                        </p:tgtEl>
                                        <p:attrNameLst>
                                          <p:attrName>ppt_x</p:attrName>
                                        </p:attrNameLst>
                                      </p:cBhvr>
                                      <p:tavLst>
                                        <p:tav tm="0">
                                          <p:val>
                                            <p:strVal val="#ppt_x+0.4"/>
                                          </p:val>
                                        </p:tav>
                                        <p:tav tm="100000">
                                          <p:val>
                                            <p:strVal val="#ppt_x-0.05"/>
                                          </p:val>
                                        </p:tav>
                                      </p:tavLst>
                                    </p:anim>
                                    <p:anim calcmode="lin" valueType="num">
                                      <p:cBhvr>
                                        <p:cTn id="15" dur="800" decel="100000" fill="hold"/>
                                        <p:tgtEl>
                                          <p:spTgt spid="3"/>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2514600" y="212467"/>
            <a:ext cx="7010400" cy="969423"/>
          </a:xfrm>
          <a:prstGeom prst="rect">
            <a:avLst/>
          </a:prstGeom>
          <a:noFill/>
          <a:ln w="9525">
            <a:noFill/>
            <a:miter lim="800000"/>
            <a:headEnd/>
            <a:tailEnd/>
          </a:ln>
          <a:effectLst/>
        </p:spPr>
        <p:txBody>
          <a:bodyPr vert="horz" wrap="square" lIns="91440" tIns="152352" rIns="457056" bIns="76176"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tabLst/>
            </a:pPr>
            <a:r>
              <a:rPr kumimoji="0" lang="fa-IR" sz="3200" b="1" i="0" u="none" strike="noStrike" cap="none" normalizeH="0" baseline="0" dirty="0" smtClean="0">
                <a:ln>
                  <a:noFill/>
                </a:ln>
                <a:solidFill>
                  <a:srgbClr val="C00000"/>
                </a:solidFill>
                <a:effectLst/>
                <a:latin typeface="Arial" pitchFamily="34" charset="0"/>
                <a:ea typeface="Times New Roman" pitchFamily="18" charset="0"/>
                <a:cs typeface="B Roya" pitchFamily="2" charset="-78"/>
              </a:rPr>
              <a:t>تعيين مكان خرابي با استفاده از طيف فركانسي</a:t>
            </a:r>
            <a:endParaRPr kumimoji="0" lang="en-US" sz="3200" b="1" i="0" u="none" strike="noStrike" cap="none" normalizeH="0" baseline="0" dirty="0" smtClean="0">
              <a:ln>
                <a:noFill/>
              </a:ln>
              <a:solidFill>
                <a:srgbClr val="C00000"/>
              </a:solidFill>
              <a:effectLst/>
              <a:latin typeface="Arial" pitchFamily="34" charset="0"/>
              <a:ea typeface="Times New Roman" pitchFamily="18" charset="0"/>
              <a:cs typeface="B Roya" pitchFamily="2" charset="-7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chemeClr val="tx1"/>
              </a:solidFill>
              <a:effectLst/>
              <a:latin typeface="Arial" pitchFamily="34" charset="0"/>
              <a:cs typeface="B Roya" pitchFamily="2" charset="-78"/>
            </a:endParaRPr>
          </a:p>
        </p:txBody>
      </p:sp>
      <p:sp>
        <p:nvSpPr>
          <p:cNvPr id="53251" name="Rectangle 3"/>
          <p:cNvSpPr>
            <a:spLocks noChangeArrowheads="1"/>
          </p:cNvSpPr>
          <p:nvPr/>
        </p:nvSpPr>
        <p:spPr bwMode="auto">
          <a:xfrm>
            <a:off x="0" y="-169277"/>
            <a:ext cx="184731"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sz="1600" b="1">
              <a:cs typeface="B Roya" pitchFamily="2" charset="-78"/>
            </a:endParaRPr>
          </a:p>
        </p:txBody>
      </p:sp>
      <p:graphicFrame>
        <p:nvGraphicFramePr>
          <p:cNvPr id="53250" name="Object 2"/>
          <p:cNvGraphicFramePr>
            <a:graphicFrameLocks noChangeAspect="1"/>
          </p:cNvGraphicFramePr>
          <p:nvPr/>
        </p:nvGraphicFramePr>
        <p:xfrm>
          <a:off x="609600" y="1447800"/>
          <a:ext cx="3124200" cy="762000"/>
        </p:xfrm>
        <a:graphic>
          <a:graphicData uri="http://schemas.openxmlformats.org/presentationml/2006/ole">
            <p:oleObj spid="_x0000_s53250" r:id="rId3" imgW="2032000" imgH="431800" progId="">
              <p:embed/>
            </p:oleObj>
          </a:graphicData>
        </a:graphic>
      </p:graphicFrame>
      <p:sp>
        <p:nvSpPr>
          <p:cNvPr id="53253" name="Rectangle 5"/>
          <p:cNvSpPr>
            <a:spLocks noChangeArrowheads="1"/>
          </p:cNvSpPr>
          <p:nvPr/>
        </p:nvSpPr>
        <p:spPr bwMode="auto">
          <a:xfrm>
            <a:off x="0" y="-169277"/>
            <a:ext cx="184731"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sz="1600" b="1">
              <a:cs typeface="B Roya" pitchFamily="2" charset="-78"/>
            </a:endParaRPr>
          </a:p>
        </p:txBody>
      </p:sp>
      <p:graphicFrame>
        <p:nvGraphicFramePr>
          <p:cNvPr id="53252" name="Object 4"/>
          <p:cNvGraphicFramePr>
            <a:graphicFrameLocks noChangeAspect="1"/>
          </p:cNvGraphicFramePr>
          <p:nvPr/>
        </p:nvGraphicFramePr>
        <p:xfrm>
          <a:off x="609600" y="2895600"/>
          <a:ext cx="3200400" cy="762000"/>
        </p:xfrm>
        <a:graphic>
          <a:graphicData uri="http://schemas.openxmlformats.org/presentationml/2006/ole">
            <p:oleObj spid="_x0000_s53252" r:id="rId4" imgW="2006600" imgH="431800" progId="">
              <p:embed/>
            </p:oleObj>
          </a:graphicData>
        </a:graphic>
      </p:graphicFrame>
      <p:sp>
        <p:nvSpPr>
          <p:cNvPr id="53254" name="Rectangle 6"/>
          <p:cNvSpPr>
            <a:spLocks noChangeArrowheads="1"/>
          </p:cNvSpPr>
          <p:nvPr/>
        </p:nvSpPr>
        <p:spPr bwMode="auto">
          <a:xfrm>
            <a:off x="3886200" y="1371600"/>
            <a:ext cx="52578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Char char="•"/>
              <a:tabLst/>
            </a:pPr>
            <a:r>
              <a:rPr kumimoji="0" lang="fa-IR"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فركانس عبور ساچمه از رينگ خارجي </a:t>
            </a:r>
            <a:r>
              <a:rPr kumimoji="0" lang="en-US"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(BPFO)</a:t>
            </a:r>
            <a:r>
              <a:rPr kumimoji="0" lang="fa-IR"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 براي خرابي موجود در رينگ خارجي </a:t>
            </a:r>
            <a:endParaRPr kumimoji="0" lang="fa-IR" sz="1600" b="1" i="0" u="none" strike="noStrike" cap="none" normalizeH="0" baseline="0" dirty="0" smtClean="0">
              <a:ln>
                <a:noFill/>
              </a:ln>
              <a:solidFill>
                <a:schemeClr val="tx1"/>
              </a:solidFill>
              <a:effectLst/>
              <a:latin typeface="Arial" pitchFamily="34" charset="0"/>
              <a:cs typeface="B Roya" pitchFamily="2" charset="-78"/>
            </a:endParaRPr>
          </a:p>
        </p:txBody>
      </p:sp>
      <p:sp>
        <p:nvSpPr>
          <p:cNvPr id="53255" name="Rectangle 7"/>
          <p:cNvSpPr>
            <a:spLocks noChangeArrowheads="1"/>
          </p:cNvSpPr>
          <p:nvPr/>
        </p:nvSpPr>
        <p:spPr bwMode="auto">
          <a:xfrm>
            <a:off x="2819400" y="2743200"/>
            <a:ext cx="6324600"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tab pos="365125" algn="l"/>
              </a:tabLst>
            </a:pPr>
            <a:r>
              <a:rPr kumimoji="0" lang="fa-IR"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فركانس عبور ساچمه از رينگ داخلي </a:t>
            </a:r>
            <a:r>
              <a:rPr kumimoji="0" lang="en-US"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(BPFI)</a:t>
            </a:r>
            <a:r>
              <a:rPr kumimoji="0" lang="fa-IR"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 براي خرابي </a:t>
            </a:r>
            <a:endParaRPr kumimoji="0" lang="fa-IR" sz="1600" b="1" i="0" u="none" strike="noStrike" cap="none" normalizeH="0" baseline="0" dirty="0" smtClean="0">
              <a:ln>
                <a:noFill/>
              </a:ln>
              <a:solidFill>
                <a:schemeClr val="tx1"/>
              </a:solidFill>
              <a:effectLst/>
              <a:latin typeface="Arial" pitchFamily="34" charset="0"/>
              <a:cs typeface="B Roya" pitchFamily="2" charset="-78"/>
            </a:endParaRPr>
          </a:p>
        </p:txBody>
      </p:sp>
      <p:sp>
        <p:nvSpPr>
          <p:cNvPr id="53256" name="Rectangle 8"/>
          <p:cNvSpPr>
            <a:spLocks noChangeArrowheads="1"/>
          </p:cNvSpPr>
          <p:nvPr/>
        </p:nvSpPr>
        <p:spPr bwMode="auto">
          <a:xfrm>
            <a:off x="4953000" y="4175612"/>
            <a:ext cx="4191000"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tab pos="457200" algn="l"/>
              </a:tabLst>
            </a:pPr>
            <a:r>
              <a:rPr kumimoji="0" lang="fa-IR"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فركانس عيب ساچمه </a:t>
            </a:r>
            <a:r>
              <a:rPr kumimoji="0" lang="en-US"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(BFF)</a:t>
            </a:r>
            <a:r>
              <a:rPr kumimoji="0" lang="fa-IR"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 موجود در رينگ داخلي</a:t>
            </a:r>
            <a:endParaRPr kumimoji="0" lang="fa-IR" sz="1600" b="1" i="0" u="none" strike="noStrike" cap="none" normalizeH="0" baseline="0" dirty="0" smtClean="0">
              <a:ln>
                <a:noFill/>
              </a:ln>
              <a:solidFill>
                <a:schemeClr val="tx1"/>
              </a:solidFill>
              <a:effectLst/>
              <a:latin typeface="Arial" pitchFamily="34" charset="0"/>
              <a:cs typeface="B Roya" pitchFamily="2" charset="-78"/>
            </a:endParaRPr>
          </a:p>
        </p:txBody>
      </p:sp>
      <p:sp>
        <p:nvSpPr>
          <p:cNvPr id="53258" name="Rectangle 10"/>
          <p:cNvSpPr>
            <a:spLocks noChangeArrowheads="1"/>
          </p:cNvSpPr>
          <p:nvPr/>
        </p:nvSpPr>
        <p:spPr bwMode="auto">
          <a:xfrm>
            <a:off x="0" y="-169277"/>
            <a:ext cx="184731"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sz="1600" b="1">
              <a:cs typeface="B Roya" pitchFamily="2" charset="-78"/>
            </a:endParaRPr>
          </a:p>
        </p:txBody>
      </p:sp>
      <p:graphicFrame>
        <p:nvGraphicFramePr>
          <p:cNvPr id="53257" name="Object 9"/>
          <p:cNvGraphicFramePr>
            <a:graphicFrameLocks noChangeAspect="1"/>
          </p:cNvGraphicFramePr>
          <p:nvPr/>
        </p:nvGraphicFramePr>
        <p:xfrm>
          <a:off x="685800" y="4495800"/>
          <a:ext cx="3276600" cy="914400"/>
        </p:xfrm>
        <a:graphic>
          <a:graphicData uri="http://schemas.openxmlformats.org/presentationml/2006/ole">
            <p:oleObj spid="_x0000_s53257" r:id="rId5" imgW="2324100" imgH="508000" progId="">
              <p:embed/>
            </p:oleObj>
          </a:graphicData>
        </a:graphic>
      </p:graphicFrame>
      <p:pic>
        <p:nvPicPr>
          <p:cNvPr id="12" name="Picture 11"/>
          <p:cNvPicPr/>
          <p:nvPr/>
        </p:nvPicPr>
        <p:blipFill>
          <a:blip r:embed="rId6" cstate="print">
            <a:lum bright="-48000" contrast="96000"/>
          </a:blip>
          <a:srcRect/>
          <a:stretch>
            <a:fillRect/>
          </a:stretch>
        </p:blipFill>
        <p:spPr bwMode="auto">
          <a:xfrm>
            <a:off x="4800600" y="5029200"/>
            <a:ext cx="3581400" cy="1828800"/>
          </a:xfrm>
          <a:prstGeom prst="rect">
            <a:avLst/>
          </a:prstGeom>
          <a:noFill/>
          <a:ln w="6350">
            <a:solidFill>
              <a:srgbClr val="000000"/>
            </a:solidFill>
            <a:miter lim="800000"/>
            <a:headEnd/>
            <a:tailEnd/>
          </a:ln>
          <a:effectLst/>
        </p:spPr>
      </p:pic>
    </p:spTree>
  </p:cSld>
  <p:clrMapOvr>
    <a:masterClrMapping/>
  </p:clrMapOvr>
  <p:transition>
    <p:wipe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ChangeArrowheads="1"/>
          </p:cNvSpPr>
          <p:nvPr/>
        </p:nvSpPr>
        <p:spPr bwMode="auto">
          <a:xfrm>
            <a:off x="2590800" y="228600"/>
            <a:ext cx="6887317" cy="1046343"/>
          </a:xfrm>
          <a:prstGeom prst="rect">
            <a:avLst/>
          </a:prstGeom>
          <a:noFill/>
          <a:ln w="9525">
            <a:noFill/>
            <a:miter lim="800000"/>
            <a:headEnd/>
            <a:tailEnd/>
          </a:ln>
          <a:effectLst/>
        </p:spPr>
        <p:txBody>
          <a:bodyPr vert="horz" wrap="none" lIns="91440" tIns="152352" rIns="457056" bIns="152352"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tabLst/>
            </a:pPr>
            <a:r>
              <a:rPr kumimoji="0" lang="fa-IR" sz="3200" b="1" i="0" u="none" strike="noStrike" cap="none" normalizeH="0" baseline="0" dirty="0" smtClean="0">
                <a:ln>
                  <a:noFill/>
                </a:ln>
                <a:solidFill>
                  <a:srgbClr val="C00000"/>
                </a:solidFill>
                <a:effectLst/>
                <a:latin typeface="Arial" pitchFamily="34" charset="0"/>
                <a:ea typeface="Times New Roman" pitchFamily="18" charset="0"/>
                <a:cs typeface="B Roya" pitchFamily="2" charset="-78"/>
              </a:rPr>
              <a:t>ت</a:t>
            </a:r>
            <a:r>
              <a:rPr kumimoji="0" lang="fa-IR" sz="3200" b="1" i="0" u="none" strike="noStrike" cap="none" normalizeH="0" baseline="0" dirty="0" smtClean="0" bmk="">
                <a:ln>
                  <a:noFill/>
                </a:ln>
                <a:solidFill>
                  <a:srgbClr val="C00000"/>
                </a:solidFill>
                <a:effectLst/>
                <a:latin typeface="Arial" pitchFamily="34" charset="0"/>
                <a:ea typeface="Times New Roman" pitchFamily="18" charset="0"/>
                <a:cs typeface="B Roya" pitchFamily="2" charset="-78"/>
              </a:rPr>
              <a:t>عيين مكان خرابي با استفاده از سيگنال زماني</a:t>
            </a:r>
            <a:endParaRPr kumimoji="0" lang="en-US" sz="3200" b="1" i="0" u="none" strike="noStrike" cap="none" normalizeH="0" baseline="0" dirty="0" smtClean="0">
              <a:ln>
                <a:noFill/>
              </a:ln>
              <a:solidFill>
                <a:srgbClr val="C00000"/>
              </a:solidFill>
              <a:effectLst/>
              <a:latin typeface="Arial" pitchFamily="34" charset="0"/>
              <a:ea typeface="Times New Roman" pitchFamily="18" charset="0"/>
              <a:cs typeface="B Roya" pitchFamily="2" charset="-78"/>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sz="1600" b="0" i="0" u="none" strike="noStrike" cap="none" normalizeH="0" baseline="0" dirty="0" smtClean="0">
              <a:ln>
                <a:noFill/>
              </a:ln>
              <a:solidFill>
                <a:schemeClr val="tx1"/>
              </a:solidFill>
              <a:effectLst/>
              <a:latin typeface="Arial" pitchFamily="34" charset="0"/>
              <a:cs typeface="B Roya" pitchFamily="2" charset="-78"/>
            </a:endParaRPr>
          </a:p>
        </p:txBody>
      </p:sp>
      <p:pic>
        <p:nvPicPr>
          <p:cNvPr id="3" name="Picture 2" descr="Timesignal"/>
          <p:cNvPicPr/>
          <p:nvPr/>
        </p:nvPicPr>
        <p:blipFill>
          <a:blip r:embed="rId2" cstate="print"/>
          <a:srcRect l="5951" t="5351" r="8365" b="3133"/>
          <a:stretch>
            <a:fillRect/>
          </a:stretch>
        </p:blipFill>
        <p:spPr bwMode="auto">
          <a:xfrm>
            <a:off x="1524000" y="1905000"/>
            <a:ext cx="4686300" cy="1714500"/>
          </a:xfrm>
          <a:prstGeom prst="rect">
            <a:avLst/>
          </a:prstGeom>
          <a:noFill/>
          <a:ln w="9525">
            <a:noFill/>
            <a:miter lim="800000"/>
            <a:headEnd/>
            <a:tailEnd/>
          </a:ln>
        </p:spPr>
      </p:pic>
      <p:sp>
        <p:nvSpPr>
          <p:cNvPr id="4" name="Rectangle 3"/>
          <p:cNvSpPr/>
          <p:nvPr/>
        </p:nvSpPr>
        <p:spPr>
          <a:xfrm>
            <a:off x="3581400" y="1143000"/>
            <a:ext cx="5334000" cy="338554"/>
          </a:xfrm>
          <a:prstGeom prst="rect">
            <a:avLst/>
          </a:prstGeom>
        </p:spPr>
        <p:txBody>
          <a:bodyPr wrap="square">
            <a:spAutoFit/>
          </a:bodyPr>
          <a:lstStyle/>
          <a:p>
            <a:pPr algn="r" rtl="1"/>
            <a:r>
              <a:rPr lang="fa-IR" sz="1600" b="1" dirty="0" smtClean="0">
                <a:cs typeface="B Roya" pitchFamily="2" charset="-78"/>
              </a:rPr>
              <a:t>سيگنال زماني مربوط به ياتاقان غلتشي با خرابي در رينگ داخلي</a:t>
            </a:r>
            <a:endParaRPr lang="fa-IR" sz="1600" dirty="0">
              <a:cs typeface="B Roya" pitchFamily="2" charset="-78"/>
            </a:endParaRPr>
          </a:p>
        </p:txBody>
      </p:sp>
      <p:sp>
        <p:nvSpPr>
          <p:cNvPr id="5" name="Rectangle 4"/>
          <p:cNvSpPr/>
          <p:nvPr/>
        </p:nvSpPr>
        <p:spPr>
          <a:xfrm>
            <a:off x="2133600" y="3886200"/>
            <a:ext cx="7010400" cy="338554"/>
          </a:xfrm>
          <a:prstGeom prst="rect">
            <a:avLst/>
          </a:prstGeom>
        </p:spPr>
        <p:txBody>
          <a:bodyPr wrap="square">
            <a:spAutoFit/>
          </a:bodyPr>
          <a:lstStyle/>
          <a:p>
            <a:pPr algn="r" rtl="1"/>
            <a:r>
              <a:rPr lang="fa-IR" sz="1600" b="1" dirty="0" smtClean="0">
                <a:cs typeface="B Roya" pitchFamily="2" charset="-78"/>
              </a:rPr>
              <a:t>سيگنال زماني مربوط به ياتاقان غلتشي با خرابي در رينگ خارجي</a:t>
            </a:r>
            <a:endParaRPr lang="fa-IR" sz="1600" dirty="0">
              <a:cs typeface="B Roya" pitchFamily="2" charset="-78"/>
            </a:endParaRPr>
          </a:p>
        </p:txBody>
      </p:sp>
      <p:pic>
        <p:nvPicPr>
          <p:cNvPr id="6" name="Picture 5" descr="TimeSignal"/>
          <p:cNvPicPr/>
          <p:nvPr/>
        </p:nvPicPr>
        <p:blipFill>
          <a:blip r:embed="rId3" cstate="print"/>
          <a:srcRect l="6122" t="5640" r="9003" b="2054"/>
          <a:stretch>
            <a:fillRect/>
          </a:stretch>
        </p:blipFill>
        <p:spPr bwMode="auto">
          <a:xfrm>
            <a:off x="1524000" y="4419600"/>
            <a:ext cx="4800600" cy="1638300"/>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ChangeArrowheads="1"/>
          </p:cNvSpPr>
          <p:nvPr/>
        </p:nvSpPr>
        <p:spPr bwMode="auto">
          <a:xfrm>
            <a:off x="2743200" y="457200"/>
            <a:ext cx="3684022"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4000" b="1" i="0" u="none" strike="noStrike" cap="none" normalizeH="0" baseline="0" dirty="0" smtClean="0">
                <a:ln>
                  <a:noFill/>
                </a:ln>
                <a:solidFill>
                  <a:schemeClr val="tx1"/>
                </a:solidFill>
                <a:effectLst/>
                <a:latin typeface="Arial" pitchFamily="34" charset="0"/>
                <a:ea typeface="Times New Roman" pitchFamily="18" charset="0"/>
                <a:cs typeface="B Zar" pitchFamily="2" charset="-78"/>
              </a:rPr>
              <a:t>ایستگاه پمپاژ یاسوج</a:t>
            </a:r>
            <a:endParaRPr kumimoji="0" lang="fa-IR" sz="4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C:\Users\ASUS\Desktop\23.jpg"/>
          <p:cNvPicPr/>
          <p:nvPr/>
        </p:nvPicPr>
        <p:blipFill>
          <a:blip r:embed="rId2" cstate="print"/>
          <a:srcRect/>
          <a:stretch>
            <a:fillRect/>
          </a:stretch>
        </p:blipFill>
        <p:spPr bwMode="auto">
          <a:xfrm>
            <a:off x="0" y="1981200"/>
            <a:ext cx="9144000" cy="4876799"/>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28600" y="304801"/>
          <a:ext cx="8763000" cy="6400798"/>
        </p:xfrm>
        <a:graphic>
          <a:graphicData uri="http://schemas.openxmlformats.org/drawingml/2006/table">
            <a:tbl>
              <a:tblPr rtl="1"/>
              <a:tblGrid>
                <a:gridCol w="631233"/>
                <a:gridCol w="1477881"/>
                <a:gridCol w="722152"/>
                <a:gridCol w="677648"/>
                <a:gridCol w="805911"/>
                <a:gridCol w="1075384"/>
                <a:gridCol w="1162286"/>
                <a:gridCol w="1162286"/>
                <a:gridCol w="1048219"/>
              </a:tblGrid>
              <a:tr h="797190">
                <a:tc rowSpan="4">
                  <a:txBody>
                    <a:bodyPr/>
                    <a:lstStyle/>
                    <a:p>
                      <a:pPr algn="ctr" rtl="1">
                        <a:lnSpc>
                          <a:spcPct val="115000"/>
                        </a:lnSpc>
                        <a:spcAft>
                          <a:spcPts val="0"/>
                        </a:spcAft>
                      </a:pPr>
                      <a:endParaRPr lang="en-US" sz="1800" b="1" dirty="0">
                        <a:latin typeface="Times New Roman"/>
                        <a:ea typeface="Times New Roman"/>
                        <a:cs typeface="B Roya" pitchFamily="2" charset="-78"/>
                      </a:endParaRPr>
                    </a:p>
                    <a:p>
                      <a:pPr algn="ctr" rtl="1">
                        <a:lnSpc>
                          <a:spcPct val="115000"/>
                        </a:lnSpc>
                        <a:spcAft>
                          <a:spcPts val="0"/>
                        </a:spcAft>
                      </a:pPr>
                      <a:r>
                        <a:rPr lang="fa-IR" sz="1800" b="1" dirty="0" smtClean="0">
                          <a:latin typeface="Times New Roman"/>
                          <a:ea typeface="Times New Roman"/>
                          <a:cs typeface="B Roya" pitchFamily="2" charset="-78"/>
                        </a:rPr>
                        <a:t>رديف</a:t>
                      </a:r>
                      <a:endParaRPr lang="en-US" sz="1800" b="1" dirty="0">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rtl="1">
                        <a:lnSpc>
                          <a:spcPct val="115000"/>
                        </a:lnSpc>
                        <a:spcAft>
                          <a:spcPts val="0"/>
                        </a:spcAft>
                      </a:pPr>
                      <a:endParaRPr lang="en-US" sz="1800" b="1" dirty="0">
                        <a:latin typeface="Times New Roman"/>
                        <a:ea typeface="Times New Roman"/>
                        <a:cs typeface="B Roya" pitchFamily="2" charset="-78"/>
                      </a:endParaRPr>
                    </a:p>
                    <a:p>
                      <a:pPr algn="ctr" rtl="1">
                        <a:lnSpc>
                          <a:spcPct val="115000"/>
                        </a:lnSpc>
                        <a:spcAft>
                          <a:spcPts val="0"/>
                        </a:spcAft>
                      </a:pPr>
                      <a:r>
                        <a:rPr lang="fa-IR" sz="1600" b="1" dirty="0">
                          <a:latin typeface="Times New Roman"/>
                          <a:ea typeface="Times New Roman"/>
                          <a:cs typeface="B Roya" pitchFamily="2" charset="-78"/>
                        </a:rPr>
                        <a:t>عنوان الکترو پمپ</a:t>
                      </a:r>
                      <a:endParaRPr lang="en-US" sz="1600" b="1" dirty="0">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rtl="1">
                        <a:lnSpc>
                          <a:spcPct val="115000"/>
                        </a:lnSpc>
                        <a:spcAft>
                          <a:spcPts val="0"/>
                        </a:spcAft>
                      </a:pPr>
                      <a:r>
                        <a:rPr lang="fa-IR" sz="1800" b="1">
                          <a:latin typeface="Times New Roman"/>
                          <a:ea typeface="Times New Roman"/>
                          <a:cs typeface="B Roya" pitchFamily="2" charset="-78"/>
                        </a:rPr>
                        <a:t>مشخصات الکتروپمپ</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c gridSpan="4">
                  <a:txBody>
                    <a:bodyPr/>
                    <a:lstStyle/>
                    <a:p>
                      <a:pPr algn="ctr" rtl="1">
                        <a:lnSpc>
                          <a:spcPct val="115000"/>
                        </a:lnSpc>
                        <a:spcAft>
                          <a:spcPts val="0"/>
                        </a:spcAft>
                      </a:pPr>
                      <a:r>
                        <a:rPr lang="fa-IR" sz="1800" b="1" dirty="0">
                          <a:latin typeface="Times New Roman"/>
                          <a:ea typeface="Times New Roman"/>
                          <a:cs typeface="B Roya" pitchFamily="2" charset="-78"/>
                        </a:rPr>
                        <a:t>مشخصات بیرینگ</a:t>
                      </a:r>
                      <a:endParaRPr lang="en-US" sz="1800" b="1" dirty="0">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r>
              <a:tr h="628640">
                <a:tc vMerge="1">
                  <a:txBody>
                    <a:bodyPr/>
                    <a:lstStyle/>
                    <a:p>
                      <a:pPr rtl="1"/>
                      <a:endParaRPr lang="fa-IR"/>
                    </a:p>
                  </a:txBody>
                  <a:tcPr/>
                </a:tc>
                <a:tc vMerge="1">
                  <a:txBody>
                    <a:bodyPr/>
                    <a:lstStyle/>
                    <a:p>
                      <a:pPr rtl="1"/>
                      <a:endParaRPr lang="fa-IR"/>
                    </a:p>
                  </a:txBody>
                  <a:tcPr/>
                </a:tc>
                <a:tc rowSpan="3">
                  <a:txBody>
                    <a:bodyPr/>
                    <a:lstStyle/>
                    <a:p>
                      <a:pPr algn="ctr" rtl="1">
                        <a:lnSpc>
                          <a:spcPct val="115000"/>
                        </a:lnSpc>
                        <a:spcAft>
                          <a:spcPts val="0"/>
                        </a:spcAft>
                      </a:pPr>
                      <a:r>
                        <a:rPr lang="fa-IR" sz="1800" b="1">
                          <a:latin typeface="Times New Roman"/>
                          <a:ea typeface="Times New Roman"/>
                          <a:cs typeface="B Roya" pitchFamily="2" charset="-78"/>
                        </a:rPr>
                        <a:t>توان</a:t>
                      </a:r>
                      <a:endParaRPr lang="en-US" sz="1800" b="1">
                        <a:latin typeface="Times New Roman"/>
                        <a:ea typeface="Times New Roman"/>
                        <a:cs typeface="B Roya" pitchFamily="2" charset="-78"/>
                      </a:endParaRPr>
                    </a:p>
                    <a:p>
                      <a:pPr algn="ctr" rtl="1">
                        <a:lnSpc>
                          <a:spcPct val="115000"/>
                        </a:lnSpc>
                        <a:spcAft>
                          <a:spcPts val="0"/>
                        </a:spcAft>
                      </a:pPr>
                      <a:r>
                        <a:rPr lang="fa-IR" sz="1800" b="1">
                          <a:latin typeface="Times New Roman"/>
                          <a:ea typeface="Times New Roman"/>
                          <a:cs typeface="B Roya" pitchFamily="2" charset="-78"/>
                        </a:rPr>
                        <a:t>(</a:t>
                      </a:r>
                      <a:r>
                        <a:rPr lang="en-US" sz="1800" b="1">
                          <a:latin typeface="Times New Roman"/>
                          <a:ea typeface="Times New Roman"/>
                          <a:cs typeface="B Roya" pitchFamily="2" charset="-78"/>
                        </a:rPr>
                        <a:t>Kw</a:t>
                      </a:r>
                      <a:r>
                        <a:rPr lang="fa-IR" sz="1800" b="1">
                          <a:latin typeface="Times New Roman"/>
                          <a:ea typeface="Times New Roman"/>
                          <a:cs typeface="B Roya" pitchFamily="2" charset="-78"/>
                        </a:rPr>
                        <a:t>)</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rtl="1">
                        <a:lnSpc>
                          <a:spcPct val="115000"/>
                        </a:lnSpc>
                        <a:spcAft>
                          <a:spcPts val="0"/>
                        </a:spcAft>
                      </a:pPr>
                      <a:r>
                        <a:rPr lang="fa-IR" sz="1800" b="1">
                          <a:latin typeface="Times New Roman"/>
                          <a:ea typeface="Times New Roman"/>
                          <a:cs typeface="B Roya" pitchFamily="2" charset="-78"/>
                        </a:rPr>
                        <a:t>سازنده</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gridSpan="2">
                  <a:txBody>
                    <a:bodyPr/>
                    <a:lstStyle/>
                    <a:p>
                      <a:pPr algn="ctr" rtl="1">
                        <a:lnSpc>
                          <a:spcPct val="115000"/>
                        </a:lnSpc>
                        <a:spcAft>
                          <a:spcPts val="0"/>
                        </a:spcAft>
                      </a:pPr>
                      <a:r>
                        <a:rPr lang="fa-IR" sz="1800" b="1" dirty="0">
                          <a:latin typeface="Times New Roman"/>
                          <a:ea typeface="Times New Roman"/>
                          <a:cs typeface="B Roya" pitchFamily="2" charset="-78"/>
                        </a:rPr>
                        <a:t>الکتروموتور</a:t>
                      </a:r>
                      <a:endParaRPr lang="en-US" sz="1800" b="1" dirty="0">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gridSpan="2">
                  <a:txBody>
                    <a:bodyPr/>
                    <a:lstStyle/>
                    <a:p>
                      <a:pPr algn="ctr" rtl="1">
                        <a:lnSpc>
                          <a:spcPct val="115000"/>
                        </a:lnSpc>
                        <a:spcAft>
                          <a:spcPts val="0"/>
                        </a:spcAft>
                      </a:pPr>
                      <a:r>
                        <a:rPr lang="fa-IR" sz="1800" b="1">
                          <a:latin typeface="Times New Roman"/>
                          <a:ea typeface="Times New Roman"/>
                          <a:cs typeface="B Roya" pitchFamily="2" charset="-78"/>
                        </a:rPr>
                        <a:t>پمپ</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r>
              <a:tr h="1197050">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rowSpan="2">
                  <a:txBody>
                    <a:bodyPr/>
                    <a:lstStyle/>
                    <a:p>
                      <a:pPr algn="ctr" rtl="1">
                        <a:lnSpc>
                          <a:spcPct val="115000"/>
                        </a:lnSpc>
                        <a:spcAft>
                          <a:spcPts val="0"/>
                        </a:spcAft>
                      </a:pPr>
                      <a:r>
                        <a:rPr lang="fa-IR" sz="1800" b="1">
                          <a:latin typeface="Times New Roman"/>
                          <a:ea typeface="Times New Roman"/>
                          <a:cs typeface="B Roya" pitchFamily="2" charset="-78"/>
                        </a:rPr>
                        <a:t>موتور</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a:lnSpc>
                          <a:spcPct val="115000"/>
                        </a:lnSpc>
                        <a:spcAft>
                          <a:spcPts val="0"/>
                        </a:spcAft>
                      </a:pPr>
                      <a:r>
                        <a:rPr lang="fa-IR" sz="1800" b="1">
                          <a:latin typeface="Times New Roman"/>
                          <a:ea typeface="Times New Roman"/>
                          <a:cs typeface="B Roya" pitchFamily="2" charset="-78"/>
                        </a:rPr>
                        <a:t>پمپ</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rtl="1">
                        <a:lnSpc>
                          <a:spcPct val="115000"/>
                        </a:lnSpc>
                        <a:spcAft>
                          <a:spcPts val="0"/>
                        </a:spcAft>
                      </a:pPr>
                      <a:r>
                        <a:rPr lang="fa-IR" sz="1800" b="1">
                          <a:latin typeface="Times New Roman"/>
                          <a:ea typeface="Times New Roman"/>
                          <a:cs typeface="B Roya" pitchFamily="2" charset="-78"/>
                        </a:rPr>
                        <a:t>مدل بیرینگها</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gridSpan="2">
                  <a:txBody>
                    <a:bodyPr/>
                    <a:lstStyle/>
                    <a:p>
                      <a:pPr algn="ctr" rtl="1">
                        <a:lnSpc>
                          <a:spcPct val="115000"/>
                        </a:lnSpc>
                        <a:spcAft>
                          <a:spcPts val="0"/>
                        </a:spcAft>
                      </a:pPr>
                      <a:r>
                        <a:rPr lang="fa-IR" sz="1800" b="1" dirty="0">
                          <a:latin typeface="Times New Roman"/>
                          <a:ea typeface="Times New Roman"/>
                          <a:cs typeface="B Roya" pitchFamily="2" charset="-78"/>
                        </a:rPr>
                        <a:t>مدل بیرینگها</a:t>
                      </a:r>
                      <a:endParaRPr lang="en-US" sz="1800" b="1" dirty="0">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r>
              <a:tr h="1257280">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a:txBody>
                    <a:bodyPr/>
                    <a:lstStyle/>
                    <a:p>
                      <a:pPr algn="ctr" rtl="1">
                        <a:lnSpc>
                          <a:spcPct val="115000"/>
                        </a:lnSpc>
                        <a:spcAft>
                          <a:spcPts val="0"/>
                        </a:spcAft>
                      </a:pPr>
                      <a:r>
                        <a:rPr lang="fa-IR" sz="1800" b="1">
                          <a:latin typeface="Times New Roman"/>
                          <a:ea typeface="Times New Roman"/>
                          <a:cs typeface="B Roya" pitchFamily="2" charset="-78"/>
                        </a:rPr>
                        <a:t>سمت جلوی موتور</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a:latin typeface="Times New Roman"/>
                          <a:ea typeface="Times New Roman"/>
                          <a:cs typeface="B Roya" pitchFamily="2" charset="-78"/>
                        </a:rPr>
                        <a:t>سمت عقب موتور</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a:latin typeface="Times New Roman"/>
                          <a:ea typeface="Times New Roman"/>
                          <a:cs typeface="B Roya" pitchFamily="2" charset="-78"/>
                        </a:rPr>
                        <a:t>سمت جلوی پمپ</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a:latin typeface="Times New Roman"/>
                          <a:ea typeface="Times New Roman"/>
                          <a:cs typeface="B Roya" pitchFamily="2" charset="-78"/>
                        </a:rPr>
                        <a:t>سمت عقب پمپ</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60319">
                <a:tc>
                  <a:txBody>
                    <a:bodyPr/>
                    <a:lstStyle/>
                    <a:p>
                      <a:pPr algn="ctr" rtl="1">
                        <a:lnSpc>
                          <a:spcPct val="115000"/>
                        </a:lnSpc>
                        <a:spcAft>
                          <a:spcPts val="0"/>
                        </a:spcAft>
                      </a:pPr>
                      <a:r>
                        <a:rPr lang="fa-IR" sz="1800" b="1" dirty="0" smtClean="0">
                          <a:latin typeface="Times New Roman"/>
                          <a:ea typeface="Times New Roman"/>
                          <a:cs typeface="B Roya" pitchFamily="2" charset="-78"/>
                        </a:rPr>
                        <a:t>1</a:t>
                      </a:r>
                      <a:endParaRPr lang="en-US" sz="1800" b="1" dirty="0">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a:latin typeface="Times New Roman"/>
                          <a:ea typeface="Times New Roman"/>
                          <a:cs typeface="B Roya" pitchFamily="2" charset="-78"/>
                        </a:rPr>
                        <a:t>الکتروپمپ شماره 1</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a:latin typeface="Times New Roman"/>
                          <a:ea typeface="Times New Roman"/>
                          <a:cs typeface="B Roya" pitchFamily="2" charset="-78"/>
                        </a:rPr>
                        <a:t>550</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en-US" sz="1800" b="1">
                          <a:latin typeface="Times New Roman"/>
                          <a:ea typeface="Times New Roman"/>
                          <a:cs typeface="B Roya" pitchFamily="2" charset="-78"/>
                        </a:rPr>
                        <a:t>VEM</a:t>
                      </a: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a:latin typeface="Times New Roman"/>
                          <a:ea typeface="Times New Roman"/>
                          <a:cs typeface="B Roya" pitchFamily="2" charset="-78"/>
                        </a:rPr>
                        <a:t>پمپیران</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a:latin typeface="Times New Roman"/>
                          <a:ea typeface="Times New Roman"/>
                          <a:cs typeface="B Roya" pitchFamily="2" charset="-78"/>
                        </a:rPr>
                        <a:t>6322</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a:latin typeface="Times New Roman"/>
                          <a:ea typeface="Times New Roman"/>
                          <a:cs typeface="B Roya" pitchFamily="2" charset="-78"/>
                        </a:rPr>
                        <a:t>6324</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800" b="1">
                          <a:latin typeface="Times New Roman"/>
                          <a:ea typeface="Times New Roman"/>
                          <a:cs typeface="B Roya" pitchFamily="2" charset="-78"/>
                        </a:rPr>
                        <a:t>Nu </a:t>
                      </a:r>
                      <a:r>
                        <a:rPr lang="fa-IR" sz="1800" b="1">
                          <a:latin typeface="Times New Roman"/>
                          <a:ea typeface="Times New Roman"/>
                          <a:cs typeface="B Roya" pitchFamily="2" charset="-78"/>
                        </a:rPr>
                        <a:t>321</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a:latin typeface="Times New Roman"/>
                          <a:ea typeface="Times New Roman"/>
                          <a:cs typeface="B Roya" pitchFamily="2" charset="-78"/>
                        </a:rPr>
                        <a:t>31319</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60319">
                <a:tc>
                  <a:txBody>
                    <a:bodyPr/>
                    <a:lstStyle/>
                    <a:p>
                      <a:pPr algn="ctr" rtl="1">
                        <a:lnSpc>
                          <a:spcPct val="115000"/>
                        </a:lnSpc>
                        <a:spcAft>
                          <a:spcPts val="0"/>
                        </a:spcAft>
                      </a:pPr>
                      <a:r>
                        <a:rPr lang="fa-IR" sz="1800" b="1" dirty="0" smtClean="0">
                          <a:latin typeface="Times New Roman"/>
                          <a:ea typeface="Times New Roman"/>
                          <a:cs typeface="B Roya" pitchFamily="2" charset="-78"/>
                        </a:rPr>
                        <a:t>2</a:t>
                      </a:r>
                      <a:endParaRPr lang="en-US" sz="1800" b="1" dirty="0">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a:latin typeface="Times New Roman"/>
                          <a:ea typeface="Times New Roman"/>
                          <a:cs typeface="B Roya" pitchFamily="2" charset="-78"/>
                        </a:rPr>
                        <a:t>الکتروپمپ شماره 2</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a:latin typeface="Times New Roman"/>
                          <a:ea typeface="Times New Roman"/>
                          <a:cs typeface="B Roya" pitchFamily="2" charset="-78"/>
                        </a:rPr>
                        <a:t>550</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en-US" sz="1800" b="1">
                          <a:latin typeface="Times New Roman"/>
                          <a:ea typeface="Times New Roman"/>
                          <a:cs typeface="B Roya" pitchFamily="2" charset="-78"/>
                        </a:rPr>
                        <a:t>VEM</a:t>
                      </a: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a:latin typeface="Times New Roman"/>
                          <a:ea typeface="Times New Roman"/>
                          <a:cs typeface="B Roya" pitchFamily="2" charset="-78"/>
                        </a:rPr>
                        <a:t>پمپیران</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a:latin typeface="Times New Roman"/>
                          <a:ea typeface="Times New Roman"/>
                          <a:cs typeface="B Roya" pitchFamily="2" charset="-78"/>
                        </a:rPr>
                        <a:t>6322</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a:latin typeface="Times New Roman"/>
                          <a:ea typeface="Times New Roman"/>
                          <a:cs typeface="B Roya" pitchFamily="2" charset="-78"/>
                        </a:rPr>
                        <a:t>6324</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800" b="1">
                          <a:latin typeface="Times New Roman"/>
                          <a:ea typeface="Times New Roman"/>
                          <a:cs typeface="B Roya" pitchFamily="2" charset="-78"/>
                        </a:rPr>
                        <a:t>Nu </a:t>
                      </a:r>
                      <a:r>
                        <a:rPr lang="fa-IR" sz="1800" b="1">
                          <a:latin typeface="Times New Roman"/>
                          <a:ea typeface="Times New Roman"/>
                          <a:cs typeface="B Roya" pitchFamily="2" charset="-78"/>
                        </a:rPr>
                        <a:t>321</a:t>
                      </a:r>
                      <a:endParaRPr lang="en-US" sz="1800" b="1">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800" b="1" dirty="0">
                          <a:latin typeface="Times New Roman"/>
                          <a:ea typeface="Times New Roman"/>
                          <a:cs typeface="B Roya" pitchFamily="2" charset="-78"/>
                        </a:rPr>
                        <a:t>31319</a:t>
                      </a:r>
                      <a:endParaRPr lang="en-US" sz="1800" b="1" dirty="0">
                        <a:latin typeface="Times New Roman"/>
                        <a:ea typeface="Times New Roman"/>
                        <a:cs typeface="B Roya" pitchFamily="2" charset="-78"/>
                      </a:endParaRPr>
                    </a:p>
                  </a:txBody>
                  <a:tcPr marL="62791" marR="627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wipe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10400" y="1371600"/>
            <a:ext cx="1957587" cy="338554"/>
          </a:xfrm>
          <a:prstGeom prst="rect">
            <a:avLst/>
          </a:prstGeom>
        </p:spPr>
        <p:txBody>
          <a:bodyPr wrap="none">
            <a:spAutoFit/>
          </a:bodyPr>
          <a:lstStyle/>
          <a:p>
            <a:r>
              <a:rPr lang="fa-IR" sz="1600" b="1" dirty="0" smtClean="0">
                <a:cs typeface="B Roya" pitchFamily="2" charset="-78"/>
              </a:rPr>
              <a:t>دستگاه جمع آوری داده ها</a:t>
            </a:r>
            <a:endParaRPr lang="fa-IR" sz="1600" b="1" dirty="0">
              <a:cs typeface="B Roya" pitchFamily="2" charset="-78"/>
            </a:endParaRPr>
          </a:p>
        </p:txBody>
      </p:sp>
      <p:pic>
        <p:nvPicPr>
          <p:cNvPr id="3" name="Picture 2"/>
          <p:cNvPicPr/>
          <p:nvPr/>
        </p:nvPicPr>
        <p:blipFill>
          <a:blip r:embed="rId2" cstate="print"/>
          <a:srcRect/>
          <a:stretch>
            <a:fillRect/>
          </a:stretch>
        </p:blipFill>
        <p:spPr bwMode="auto">
          <a:xfrm>
            <a:off x="1905000" y="1981200"/>
            <a:ext cx="5762625" cy="1676400"/>
          </a:xfrm>
          <a:prstGeom prst="rect">
            <a:avLst/>
          </a:prstGeom>
          <a:noFill/>
          <a:ln w="9525">
            <a:noFill/>
            <a:miter lim="800000"/>
            <a:headEnd/>
            <a:tailEnd/>
          </a:ln>
        </p:spPr>
      </p:pic>
      <p:sp>
        <p:nvSpPr>
          <p:cNvPr id="57345" name="Rectangle 1"/>
          <p:cNvSpPr>
            <a:spLocks noChangeArrowheads="1"/>
          </p:cNvSpPr>
          <p:nvPr/>
        </p:nvSpPr>
        <p:spPr bwMode="auto">
          <a:xfrm>
            <a:off x="2465569" y="638890"/>
            <a:ext cx="6678431"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3200" b="1" i="0" u="none" strike="noStrike" cap="none" normalizeH="0" baseline="0" dirty="0" smtClean="0">
                <a:ln>
                  <a:noFill/>
                </a:ln>
                <a:solidFill>
                  <a:srgbClr val="C00000"/>
                </a:solidFill>
                <a:effectLst/>
                <a:latin typeface="Arial" pitchFamily="34" charset="0"/>
                <a:ea typeface="Times New Roman" pitchFamily="18" charset="0"/>
                <a:cs typeface="B Roya" pitchFamily="2" charset="-78"/>
              </a:rPr>
              <a:t>تحلیل عملی روش </a:t>
            </a:r>
            <a:r>
              <a:rPr kumimoji="0" lang="en-US" sz="3200" b="1" i="0" u="none" strike="noStrike" cap="none" normalizeH="0" baseline="0" dirty="0" smtClean="0">
                <a:ln>
                  <a:noFill/>
                </a:ln>
                <a:solidFill>
                  <a:srgbClr val="C00000"/>
                </a:solidFill>
                <a:effectLst/>
                <a:latin typeface="Arial" pitchFamily="34" charset="0"/>
                <a:ea typeface="Times New Roman" pitchFamily="18" charset="0"/>
                <a:cs typeface="B Roya" pitchFamily="2" charset="-78"/>
              </a:rPr>
              <a:t>FFT</a:t>
            </a:r>
            <a:r>
              <a:rPr kumimoji="0" lang="fa-IR" sz="3200" b="1" i="0" u="none" strike="noStrike" cap="none" normalizeH="0" baseline="0" dirty="0" smtClean="0">
                <a:ln>
                  <a:noFill/>
                </a:ln>
                <a:solidFill>
                  <a:srgbClr val="C00000"/>
                </a:solidFill>
                <a:effectLst/>
                <a:latin typeface="Arial" pitchFamily="34" charset="0"/>
                <a:ea typeface="Times New Roman" pitchFamily="18" charset="0"/>
                <a:cs typeface="B Roya" pitchFamily="2" charset="-78"/>
              </a:rPr>
              <a:t> در ایستگاه پمپاژ یاسوج</a:t>
            </a:r>
            <a:endParaRPr kumimoji="0" lang="fa-IR" sz="3200" b="1" i="0" u="none" strike="noStrike" cap="none" normalizeH="0" baseline="0" dirty="0" smtClean="0">
              <a:ln>
                <a:noFill/>
              </a:ln>
              <a:solidFill>
                <a:srgbClr val="C00000"/>
              </a:solidFill>
              <a:effectLst/>
              <a:latin typeface="Arial" pitchFamily="34" charset="0"/>
              <a:cs typeface="B Roya" pitchFamily="2" charset="-78"/>
            </a:endParaRPr>
          </a:p>
        </p:txBody>
      </p:sp>
      <p:sp>
        <p:nvSpPr>
          <p:cNvPr id="5" name="Rectangle 4"/>
          <p:cNvSpPr/>
          <p:nvPr/>
        </p:nvSpPr>
        <p:spPr>
          <a:xfrm>
            <a:off x="7696200" y="4114800"/>
            <a:ext cx="1213794" cy="338554"/>
          </a:xfrm>
          <a:prstGeom prst="rect">
            <a:avLst/>
          </a:prstGeom>
        </p:spPr>
        <p:txBody>
          <a:bodyPr wrap="none">
            <a:spAutoFit/>
          </a:bodyPr>
          <a:lstStyle/>
          <a:p>
            <a:r>
              <a:rPr lang="fa-IR" sz="1600" b="1" dirty="0" smtClean="0">
                <a:cs typeface="B Roya" pitchFamily="2" charset="-78"/>
              </a:rPr>
              <a:t>روش انجام کار</a:t>
            </a:r>
            <a:endParaRPr lang="fa-IR" sz="1600" b="1" dirty="0">
              <a:cs typeface="B Roya" pitchFamily="2" charset="-78"/>
            </a:endParaRPr>
          </a:p>
        </p:txBody>
      </p:sp>
      <p:pic>
        <p:nvPicPr>
          <p:cNvPr id="88066" name="Picture 2" descr="C:\Documents and Settings\User\Desktop\images.jpg"/>
          <p:cNvPicPr>
            <a:picLocks noChangeAspect="1" noChangeArrowheads="1"/>
          </p:cNvPicPr>
          <p:nvPr/>
        </p:nvPicPr>
        <p:blipFill>
          <a:blip r:embed="rId3" cstate="print"/>
          <a:srcRect/>
          <a:stretch>
            <a:fillRect/>
          </a:stretch>
        </p:blipFill>
        <p:spPr bwMode="auto">
          <a:xfrm>
            <a:off x="2667000" y="4038600"/>
            <a:ext cx="4343400" cy="2819400"/>
          </a:xfrm>
          <a:prstGeom prst="rect">
            <a:avLst/>
          </a:prstGeom>
          <a:noFill/>
        </p:spPr>
      </p:pic>
    </p:spTree>
  </p:cSld>
  <p:clrMapOvr>
    <a:masterClrMapping/>
  </p:clrMapOvr>
  <p:transition>
    <p:wipe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ChangeArrowheads="1"/>
          </p:cNvSpPr>
          <p:nvPr/>
        </p:nvSpPr>
        <p:spPr bwMode="auto">
          <a:xfrm>
            <a:off x="5763492" y="471101"/>
            <a:ext cx="3100529"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3200" b="1" i="0" u="none" strike="noStrike" cap="none" normalizeH="0" baseline="0" dirty="0" smtClean="0">
                <a:ln>
                  <a:noFill/>
                </a:ln>
                <a:solidFill>
                  <a:srgbClr val="C00000"/>
                </a:solidFill>
                <a:effectLst/>
                <a:latin typeface="Arial" pitchFamily="34" charset="0"/>
                <a:ea typeface="Times New Roman" pitchFamily="18" charset="0"/>
                <a:cs typeface="B Roya" pitchFamily="2" charset="-78"/>
              </a:rPr>
              <a:t>استفاده از استانداردها</a:t>
            </a:r>
            <a:endParaRPr kumimoji="0" lang="fa-IR" sz="3200" b="0" i="0" u="none" strike="noStrike" cap="none" normalizeH="0" baseline="0" dirty="0" smtClean="0">
              <a:ln>
                <a:noFill/>
              </a:ln>
              <a:solidFill>
                <a:srgbClr val="C00000"/>
              </a:solidFill>
              <a:effectLst/>
              <a:latin typeface="Arial" pitchFamily="34" charset="0"/>
              <a:cs typeface="B Roya" pitchFamily="2" charset="-78"/>
            </a:endParaRPr>
          </a:p>
        </p:txBody>
      </p:sp>
      <p:sp>
        <p:nvSpPr>
          <p:cNvPr id="3" name="Rectangle 2"/>
          <p:cNvSpPr/>
          <p:nvPr/>
        </p:nvSpPr>
        <p:spPr>
          <a:xfrm>
            <a:off x="0" y="1066800"/>
            <a:ext cx="9144000" cy="369332"/>
          </a:xfrm>
          <a:prstGeom prst="rect">
            <a:avLst/>
          </a:prstGeom>
        </p:spPr>
        <p:txBody>
          <a:bodyPr wrap="square">
            <a:spAutoFit/>
          </a:bodyPr>
          <a:lstStyle/>
          <a:p>
            <a:pPr algn="r" rtl="1"/>
            <a:r>
              <a:rPr lang="fa-IR" dirty="0" smtClean="0">
                <a:cs typeface="B Roya" pitchFamily="2" charset="-78"/>
              </a:rPr>
              <a:t>در این تحقیق از استانداردهای</a:t>
            </a:r>
            <a:r>
              <a:rPr lang="en-US" dirty="0" smtClean="0">
                <a:cs typeface="B Roya" pitchFamily="2" charset="-78"/>
              </a:rPr>
              <a:t>ISO2372</a:t>
            </a:r>
            <a:r>
              <a:rPr lang="fa-IR" dirty="0" smtClean="0">
                <a:cs typeface="B Roya" pitchFamily="2" charset="-78"/>
              </a:rPr>
              <a:t> و </a:t>
            </a:r>
            <a:r>
              <a:rPr lang="en-US" dirty="0" smtClean="0">
                <a:cs typeface="B Roya" pitchFamily="2" charset="-78"/>
              </a:rPr>
              <a:t>ISO10816-3</a:t>
            </a:r>
            <a:r>
              <a:rPr lang="fa-IR" dirty="0" smtClean="0">
                <a:cs typeface="B Roya" pitchFamily="2" charset="-78"/>
              </a:rPr>
              <a:t> جهت تحلیل وضعیت ماشین استفاده شده است. </a:t>
            </a:r>
            <a:endParaRPr lang="fa-IR" dirty="0">
              <a:cs typeface="B Roya" pitchFamily="2" charset="-78"/>
            </a:endParaRPr>
          </a:p>
        </p:txBody>
      </p:sp>
      <p:graphicFrame>
        <p:nvGraphicFramePr>
          <p:cNvPr id="4" name="Table 3"/>
          <p:cNvGraphicFramePr>
            <a:graphicFrameLocks noGrp="1"/>
          </p:cNvGraphicFramePr>
          <p:nvPr/>
        </p:nvGraphicFramePr>
        <p:xfrm>
          <a:off x="457201" y="1981200"/>
          <a:ext cx="8153399" cy="4610100"/>
        </p:xfrm>
        <a:graphic>
          <a:graphicData uri="http://schemas.openxmlformats.org/drawingml/2006/table">
            <a:tbl>
              <a:tblPr rtl="1"/>
              <a:tblGrid>
                <a:gridCol w="1213309"/>
                <a:gridCol w="1618037"/>
                <a:gridCol w="5322053"/>
              </a:tblGrid>
              <a:tr h="571500">
                <a:tc>
                  <a:txBody>
                    <a:bodyPr/>
                    <a:lstStyle/>
                    <a:p>
                      <a:pPr algn="ctr" rtl="1">
                        <a:spcAft>
                          <a:spcPts val="0"/>
                        </a:spcAft>
                      </a:pPr>
                      <a:r>
                        <a:rPr lang="fa-IR" sz="2000" b="1">
                          <a:latin typeface="Times New Roman"/>
                          <a:ea typeface="Times New Roman"/>
                          <a:cs typeface="B Zar"/>
                        </a:rPr>
                        <a:t>وضعیت ارتعاش</a:t>
                      </a:r>
                      <a:endParaRPr lang="en-US" sz="2000">
                        <a:latin typeface="Times New Roman"/>
                        <a:ea typeface="Times New Roman"/>
                        <a:cs typeface="Lotu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b="1">
                          <a:latin typeface="Times New Roman"/>
                          <a:ea typeface="Times New Roman"/>
                          <a:cs typeface="B Zar"/>
                        </a:rPr>
                        <a:t>محدوده ارتعاش(</a:t>
                      </a:r>
                      <a:r>
                        <a:rPr lang="en-US" sz="2000" b="1">
                          <a:latin typeface="Times New Roman"/>
                          <a:ea typeface="Times New Roman"/>
                          <a:cs typeface="B Zar"/>
                        </a:rPr>
                        <a:t>mm/s</a:t>
                      </a:r>
                      <a:r>
                        <a:rPr lang="fa-IR" sz="2000" b="1">
                          <a:latin typeface="Times New Roman"/>
                          <a:ea typeface="Times New Roman"/>
                          <a:cs typeface="B Zar"/>
                        </a:rPr>
                        <a:t>)</a:t>
                      </a:r>
                      <a:endParaRPr lang="en-US" sz="2000">
                        <a:latin typeface="Times New Roman"/>
                        <a:ea typeface="Times New Roman"/>
                        <a:cs typeface="Lotu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a:latin typeface="Times New Roman"/>
                          <a:ea typeface="Times New Roman"/>
                          <a:cs typeface="B Zar"/>
                        </a:rPr>
                        <a:t>وضعیت ماشین</a:t>
                      </a:r>
                      <a:endParaRPr lang="en-US" sz="2000">
                        <a:latin typeface="Times New Roman"/>
                        <a:ea typeface="Times New Roman"/>
                        <a:cs typeface="Lotu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1500">
                <a:tc>
                  <a:txBody>
                    <a:bodyPr/>
                    <a:lstStyle/>
                    <a:p>
                      <a:pPr algn="ctr" rtl="1">
                        <a:spcAft>
                          <a:spcPts val="0"/>
                        </a:spcAft>
                      </a:pPr>
                      <a:r>
                        <a:rPr lang="en-US" sz="2000">
                          <a:latin typeface="Times New Roman"/>
                          <a:ea typeface="Times New Roman"/>
                          <a:cs typeface="B Zar"/>
                        </a:rPr>
                        <a:t>A</a:t>
                      </a:r>
                      <a:endParaRPr lang="en-US" sz="2000">
                        <a:latin typeface="Times New Roman"/>
                        <a:ea typeface="Times New Roman"/>
                        <a:cs typeface="Lotu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en-US" sz="2000">
                          <a:latin typeface="Times New Roman"/>
                          <a:ea typeface="Times New Roman"/>
                          <a:cs typeface="B Zar"/>
                        </a:rPr>
                        <a:t>≤ 2.3</a:t>
                      </a:r>
                      <a:endParaRPr lang="en-US" sz="2000">
                        <a:latin typeface="Times New Roman"/>
                        <a:ea typeface="Times New Roman"/>
                        <a:cs typeface="Lotu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2000">
                          <a:latin typeface="Times New Roman"/>
                          <a:ea typeface="Times New Roman"/>
                          <a:cs typeface="B Zar"/>
                        </a:rPr>
                        <a:t>ارتعاش ماشين در سطح عادي مي‌باشد.</a:t>
                      </a:r>
                      <a:endParaRPr lang="en-US" sz="2000">
                        <a:latin typeface="Times New Roman"/>
                        <a:ea typeface="Times New Roman"/>
                        <a:cs typeface="Lotu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43000">
                <a:tc>
                  <a:txBody>
                    <a:bodyPr/>
                    <a:lstStyle/>
                    <a:p>
                      <a:pPr algn="ctr" rtl="1">
                        <a:spcAft>
                          <a:spcPts val="0"/>
                        </a:spcAft>
                      </a:pPr>
                      <a:r>
                        <a:rPr lang="en-US" sz="2000">
                          <a:latin typeface="Times New Roman"/>
                          <a:ea typeface="Times New Roman"/>
                          <a:cs typeface="B Zar"/>
                        </a:rPr>
                        <a:t>B</a:t>
                      </a:r>
                      <a:endParaRPr lang="en-US" sz="2000">
                        <a:latin typeface="Times New Roman"/>
                        <a:ea typeface="Times New Roman"/>
                        <a:cs typeface="Lotu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en-US" sz="2000">
                          <a:latin typeface="Times New Roman"/>
                          <a:ea typeface="Times New Roman"/>
                          <a:cs typeface="B Zar"/>
                        </a:rPr>
                        <a:t>2.3-4.5</a:t>
                      </a:r>
                      <a:endParaRPr lang="en-US" sz="2000">
                        <a:latin typeface="Times New Roman"/>
                        <a:ea typeface="Times New Roman"/>
                        <a:cs typeface="Lotu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2000" dirty="0">
                          <a:latin typeface="Times New Roman"/>
                          <a:ea typeface="Times New Roman"/>
                          <a:cs typeface="B Zar"/>
                        </a:rPr>
                        <a:t>ارتعاش ماشين در بعضي نقاط، از حد توصيه شده استاندارد فراتر رفته و يا تغيير زيادي داشته است. با اين حال، ماشين قادر به ادامه كاركرد بدون نياز به اقدام اصلاحي (ولي تحت مراقبت بيشتر) مي‌باشد.</a:t>
                      </a:r>
                      <a:endParaRPr lang="en-US" sz="2000" dirty="0">
                        <a:latin typeface="Times New Roman"/>
                        <a:ea typeface="Times New Roman"/>
                        <a:cs typeface="Lotu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43000">
                <a:tc>
                  <a:txBody>
                    <a:bodyPr/>
                    <a:lstStyle/>
                    <a:p>
                      <a:pPr algn="ctr" rtl="1">
                        <a:spcAft>
                          <a:spcPts val="0"/>
                        </a:spcAft>
                      </a:pPr>
                      <a:r>
                        <a:rPr lang="en-US" sz="2000">
                          <a:latin typeface="Times New Roman"/>
                          <a:ea typeface="Times New Roman"/>
                          <a:cs typeface="B Zar"/>
                        </a:rPr>
                        <a:t>C</a:t>
                      </a:r>
                      <a:endParaRPr lang="en-US" sz="2000">
                        <a:latin typeface="Times New Roman"/>
                        <a:ea typeface="Times New Roman"/>
                        <a:cs typeface="Lotu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en-US" sz="2000">
                          <a:latin typeface="Times New Roman"/>
                          <a:ea typeface="Times New Roman"/>
                          <a:cs typeface="B Zar"/>
                        </a:rPr>
                        <a:t>4.5-7.1</a:t>
                      </a:r>
                      <a:endParaRPr lang="en-US" sz="2000">
                        <a:latin typeface="Times New Roman"/>
                        <a:ea typeface="Times New Roman"/>
                        <a:cs typeface="Lotu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2000">
                          <a:latin typeface="Times New Roman"/>
                          <a:ea typeface="Times New Roman"/>
                          <a:cs typeface="B Zar"/>
                        </a:rPr>
                        <a:t>شدت ارتعاش به‌حدي است كه براي كاركرد طولاني‌مدت ماشين، مضر است و بايد در اولين فرصت ممكن، اقدام اصلاحي انجام پذيرد.</a:t>
                      </a:r>
                      <a:endParaRPr lang="en-US" sz="2000">
                        <a:latin typeface="Times New Roman"/>
                        <a:ea typeface="Times New Roman"/>
                        <a:cs typeface="Lotu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43000">
                <a:tc>
                  <a:txBody>
                    <a:bodyPr/>
                    <a:lstStyle/>
                    <a:p>
                      <a:pPr algn="ctr" rtl="1">
                        <a:spcAft>
                          <a:spcPts val="0"/>
                        </a:spcAft>
                      </a:pPr>
                      <a:r>
                        <a:rPr lang="en-US" sz="2000">
                          <a:latin typeface="Times New Roman"/>
                          <a:ea typeface="Times New Roman"/>
                          <a:cs typeface="B Zar"/>
                        </a:rPr>
                        <a:t>D</a:t>
                      </a:r>
                      <a:endParaRPr lang="en-US" sz="2000">
                        <a:latin typeface="Times New Roman"/>
                        <a:ea typeface="Times New Roman"/>
                        <a:cs typeface="Lotu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en-US" sz="2000">
                          <a:latin typeface="Times New Roman"/>
                          <a:ea typeface="Times New Roman"/>
                          <a:cs typeface="B Zar"/>
                        </a:rPr>
                        <a:t>7.1</a:t>
                      </a:r>
                      <a:r>
                        <a:rPr lang="fa-IR" sz="2000">
                          <a:latin typeface="Times New Roman"/>
                          <a:ea typeface="Times New Roman"/>
                          <a:cs typeface="B Zar"/>
                        </a:rPr>
                        <a:t> به بالا</a:t>
                      </a:r>
                      <a:endParaRPr lang="en-US" sz="2000">
                        <a:latin typeface="Times New Roman"/>
                        <a:ea typeface="Times New Roman"/>
                        <a:cs typeface="Lotu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2000" dirty="0">
                          <a:latin typeface="Times New Roman"/>
                          <a:ea typeface="Times New Roman"/>
                          <a:cs typeface="B Zar"/>
                        </a:rPr>
                        <a:t>شدت ارتعاش به‌حدي است كه امكان آسيب‌ديدن ماشين وجود دارد و لذا بايد از ادامه كار ماشين، تا برطرف شدن مشكل جلوگيري گردد.</a:t>
                      </a:r>
                      <a:endParaRPr lang="en-US" sz="2000" dirty="0">
                        <a:latin typeface="Times New Roman"/>
                        <a:ea typeface="Times New Roman"/>
                        <a:cs typeface="Lotu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wipe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81000" y="990600"/>
          <a:ext cx="7924801" cy="4077708"/>
        </p:xfrm>
        <a:graphic>
          <a:graphicData uri="http://schemas.openxmlformats.org/drawingml/2006/table">
            <a:tbl>
              <a:tblPr rtl="1"/>
              <a:tblGrid>
                <a:gridCol w="2181266"/>
                <a:gridCol w="299387"/>
                <a:gridCol w="299387"/>
                <a:gridCol w="5144761"/>
              </a:tblGrid>
              <a:tr h="998358">
                <a:tc>
                  <a:txBody>
                    <a:bodyPr/>
                    <a:lstStyle/>
                    <a:p>
                      <a:pPr algn="r" rtl="1">
                        <a:spcAft>
                          <a:spcPts val="0"/>
                        </a:spcAft>
                      </a:pPr>
                      <a:endParaRPr lang="en-US" sz="1200" dirty="0">
                        <a:latin typeface="Times New Roman"/>
                        <a:ea typeface="Times New Roman"/>
                        <a:cs typeface="Arial"/>
                      </a:endParaRPr>
                    </a:p>
                  </a:txBody>
                  <a:tcPr marL="68580" marR="68580" marT="0"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6E6"/>
                    </a:solidFill>
                  </a:tcPr>
                </a:tc>
                <a:tc gridSpan="2">
                  <a:txBody>
                    <a:bodyPr/>
                    <a:lstStyle/>
                    <a:p>
                      <a:pPr algn="ctr" rtl="0">
                        <a:spcAft>
                          <a:spcPts val="0"/>
                        </a:spcAft>
                      </a:pPr>
                      <a:endParaRPr lang="en-US" sz="1200" dirty="0">
                        <a:latin typeface="Times New Roman"/>
                        <a:ea typeface="Times New Roman"/>
                        <a:cs typeface="Arial"/>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6E6"/>
                    </a:solidFill>
                  </a:tcPr>
                </a:tc>
                <a:tc hMerge="1">
                  <a:txBody>
                    <a:bodyPr/>
                    <a:lstStyle/>
                    <a:p>
                      <a:pPr rtl="1"/>
                      <a:endParaRPr lang="fa-IR"/>
                    </a:p>
                  </a:txBody>
                  <a:tcPr/>
                </a:tc>
                <a:tc>
                  <a:txBody>
                    <a:bodyPr/>
                    <a:lstStyle/>
                    <a:p>
                      <a:pPr algn="l" rtl="0">
                        <a:spcAft>
                          <a:spcPts val="0"/>
                        </a:spcAft>
                      </a:pPr>
                      <a:endParaRPr lang="en-US" sz="1200" dirty="0">
                        <a:latin typeface="Times New Roman"/>
                        <a:ea typeface="Times New Roman"/>
                        <a:cs typeface="Arial"/>
                      </a:endParaRPr>
                    </a:p>
                  </a:txBody>
                  <a:tcPr marL="68580" marR="68580"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6E6"/>
                    </a:solidFill>
                  </a:tcPr>
                </a:tc>
              </a:tr>
              <a:tr h="285246">
                <a:tc gridSpan="2">
                  <a:txBody>
                    <a:bodyPr/>
                    <a:lstStyle/>
                    <a:p>
                      <a:pPr algn="ctr" rtl="1">
                        <a:spcAft>
                          <a:spcPts val="0"/>
                        </a:spcAft>
                      </a:pPr>
                      <a:r>
                        <a:rPr lang="fa-IR" sz="1200" b="1">
                          <a:latin typeface="Times New Roman"/>
                          <a:ea typeface="Times New Roman"/>
                          <a:cs typeface="B Jadid" pitchFamily="2" charset="-78"/>
                        </a:rPr>
                        <a:t>محل: </a:t>
                      </a:r>
                      <a:r>
                        <a:rPr lang="fa-IR" sz="1200">
                          <a:latin typeface="Times New Roman"/>
                          <a:ea typeface="Times New Roman"/>
                          <a:cs typeface="B Jadid" pitchFamily="2" charset="-78"/>
                        </a:rPr>
                        <a:t>شرکت آبفا ياسوج</a:t>
                      </a:r>
                      <a:endParaRPr lang="en-US" sz="1200">
                        <a:latin typeface="Times New Roman"/>
                        <a:ea typeface="Times New Roman"/>
                        <a:cs typeface="B Jadid" pitchFamily="2" charset="-78"/>
                      </a:endParaRPr>
                    </a:p>
                  </a:txBody>
                  <a:tcPr marL="68580" marR="68580"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hMerge="1">
                  <a:txBody>
                    <a:bodyPr/>
                    <a:lstStyle/>
                    <a:p>
                      <a:pPr rtl="1"/>
                      <a:endParaRPr lang="fa-IR"/>
                    </a:p>
                  </a:txBody>
                  <a:tcPr/>
                </a:tc>
                <a:tc gridSpan="2">
                  <a:txBody>
                    <a:bodyPr/>
                    <a:lstStyle/>
                    <a:p>
                      <a:pPr algn="l" rtl="0">
                        <a:spcAft>
                          <a:spcPts val="0"/>
                        </a:spcAft>
                      </a:pPr>
                      <a:r>
                        <a:rPr lang="en-US" sz="2000" b="1">
                          <a:latin typeface="Times New Roman"/>
                          <a:ea typeface="Times New Roman"/>
                          <a:cs typeface="Jadid" pitchFamily="2" charset="-78"/>
                        </a:rPr>
                        <a:t>Measuring Date: </a:t>
                      </a:r>
                      <a:r>
                        <a:rPr lang="en-US" sz="2000">
                          <a:latin typeface="Times New Roman"/>
                          <a:ea typeface="Times New Roman"/>
                          <a:cs typeface="Jadid" pitchFamily="2" charset="-78"/>
                        </a:rPr>
                        <a:t>2011/July/20</a:t>
                      </a:r>
                    </a:p>
                  </a:txBody>
                  <a:tcPr marL="68580" marR="68580" marT="0" marB="0" anchor="ctr">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hMerge="1">
                  <a:txBody>
                    <a:bodyPr/>
                    <a:lstStyle/>
                    <a:p>
                      <a:pPr rtl="1"/>
                      <a:endParaRPr lang="fa-IR"/>
                    </a:p>
                  </a:txBody>
                  <a:tcPr/>
                </a:tc>
              </a:tr>
              <a:tr h="285246">
                <a:tc gridSpan="2">
                  <a:txBody>
                    <a:bodyPr/>
                    <a:lstStyle/>
                    <a:p>
                      <a:pPr algn="ctr" rtl="1">
                        <a:spcAft>
                          <a:spcPts val="0"/>
                        </a:spcAft>
                      </a:pPr>
                      <a:r>
                        <a:rPr lang="fa-IR" sz="1200" b="1">
                          <a:latin typeface="Times New Roman"/>
                          <a:ea typeface="Times New Roman"/>
                          <a:cs typeface="B Jadid" pitchFamily="2" charset="-78"/>
                        </a:rPr>
                        <a:t>واحد:  </a:t>
                      </a:r>
                      <a:r>
                        <a:rPr lang="fa-IR" sz="1200">
                          <a:latin typeface="Times New Roman"/>
                          <a:ea typeface="Times New Roman"/>
                          <a:cs typeface="B Jadid" pitchFamily="2" charset="-78"/>
                        </a:rPr>
                        <a:t>ايستگاه پمپاژ</a:t>
                      </a:r>
                      <a:endParaRPr lang="en-US" sz="1200">
                        <a:latin typeface="Times New Roman"/>
                        <a:ea typeface="Times New Roman"/>
                        <a:cs typeface="B Jadid" pitchFamily="2" charset="-78"/>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hMerge="1">
                  <a:txBody>
                    <a:bodyPr/>
                    <a:lstStyle/>
                    <a:p>
                      <a:pPr rtl="1"/>
                      <a:endParaRPr lang="fa-IR"/>
                    </a:p>
                  </a:txBody>
                  <a:tcPr/>
                </a:tc>
                <a:tc gridSpan="2">
                  <a:txBody>
                    <a:bodyPr/>
                    <a:lstStyle/>
                    <a:p>
                      <a:pPr algn="l" rtl="0">
                        <a:spcAft>
                          <a:spcPts val="0"/>
                        </a:spcAft>
                      </a:pPr>
                      <a:r>
                        <a:rPr lang="en-US" sz="2000" b="1">
                          <a:latin typeface="Times New Roman"/>
                          <a:ea typeface="Times New Roman"/>
                          <a:cs typeface="Jadid" pitchFamily="2" charset="-78"/>
                        </a:rPr>
                        <a:t>Measuring Instrument: </a:t>
                      </a:r>
                      <a:r>
                        <a:rPr lang="en-US" sz="2000">
                          <a:latin typeface="Times New Roman"/>
                          <a:ea typeface="Times New Roman"/>
                          <a:cs typeface="Jadid" pitchFamily="2" charset="-78"/>
                        </a:rPr>
                        <a:t> STD – 500</a:t>
                      </a: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hMerge="1">
                  <a:txBody>
                    <a:bodyPr/>
                    <a:lstStyle/>
                    <a:p>
                      <a:pPr rtl="1"/>
                      <a:endParaRPr lang="fa-IR"/>
                    </a:p>
                  </a:txBody>
                  <a:tcPr/>
                </a:tc>
              </a:tr>
              <a:tr h="855736">
                <a:tc gridSpan="2">
                  <a:txBody>
                    <a:bodyPr/>
                    <a:lstStyle/>
                    <a:p>
                      <a:pPr algn="ctr" rtl="1">
                        <a:spcAft>
                          <a:spcPts val="0"/>
                        </a:spcAft>
                      </a:pPr>
                      <a:r>
                        <a:rPr lang="fa-IR" sz="1200" b="1" dirty="0">
                          <a:latin typeface="Times New Roman"/>
                          <a:ea typeface="Times New Roman"/>
                          <a:cs typeface="B Jadid" pitchFamily="2" charset="-78"/>
                        </a:rPr>
                        <a:t>ماشين: </a:t>
                      </a:r>
                      <a:r>
                        <a:rPr lang="fa-IR" sz="1200" dirty="0">
                          <a:latin typeface="Times New Roman"/>
                          <a:ea typeface="Times New Roman"/>
                          <a:cs typeface="B Jadid" pitchFamily="2" charset="-78"/>
                        </a:rPr>
                        <a:t>الکتروپمپ شماره 2</a:t>
                      </a:r>
                      <a:endParaRPr lang="en-US" sz="1200" dirty="0">
                        <a:latin typeface="Times New Roman"/>
                        <a:ea typeface="Times New Roman"/>
                        <a:cs typeface="B Jadid" pitchFamily="2" charset="-78"/>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gridSpan="2">
                  <a:txBody>
                    <a:bodyPr/>
                    <a:lstStyle/>
                    <a:p>
                      <a:pPr algn="l" rtl="0">
                        <a:spcAft>
                          <a:spcPts val="0"/>
                        </a:spcAft>
                      </a:pPr>
                      <a:r>
                        <a:rPr lang="en-US" sz="2000" b="1" dirty="0">
                          <a:latin typeface="Times New Roman"/>
                          <a:ea typeface="Times New Roman"/>
                          <a:cs typeface="Jadid" pitchFamily="2" charset="-78"/>
                        </a:rPr>
                        <a:t>Measuring Sensor: </a:t>
                      </a:r>
                      <a:r>
                        <a:rPr lang="en-US" sz="2000" dirty="0">
                          <a:latin typeface="Times New Roman"/>
                          <a:ea typeface="Times New Roman"/>
                          <a:cs typeface="Jadid" pitchFamily="2" charset="-78"/>
                        </a:rPr>
                        <a:t> INTERNAL SENSOR</a:t>
                      </a: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pPr rtl="1"/>
                      <a:endParaRPr lang="fa-IR"/>
                    </a:p>
                  </a:txBody>
                  <a:tcPr/>
                </a:tc>
              </a:tr>
              <a:tr h="1614014">
                <a:tc gridSpan="2">
                  <a:txBody>
                    <a:bodyPr/>
                    <a:lstStyle/>
                    <a:p>
                      <a:pPr algn="ctr" rtl="0">
                        <a:spcAft>
                          <a:spcPts val="0"/>
                        </a:spcAft>
                      </a:pPr>
                      <a:endParaRPr lang="fa-IR" sz="1200" dirty="0">
                        <a:latin typeface="Times New Roman"/>
                        <a:ea typeface="Times New Roman"/>
                        <a:cs typeface="Nazani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gridSpan="2">
                  <a:txBody>
                    <a:bodyPr/>
                    <a:lstStyle/>
                    <a:p>
                      <a:pPr algn="l" rtl="0">
                        <a:spcAft>
                          <a:spcPts val="0"/>
                        </a:spcAft>
                      </a:pPr>
                      <a:r>
                        <a:rPr lang="en-US" sz="2000" b="1" dirty="0">
                          <a:latin typeface="Times New Roman"/>
                          <a:ea typeface="Times New Roman"/>
                          <a:cs typeface="Jadid" pitchFamily="2" charset="-78"/>
                        </a:rPr>
                        <a:t>Machine Specification</a:t>
                      </a:r>
                      <a:endParaRPr lang="en-US" sz="2000" dirty="0">
                        <a:latin typeface="Times New Roman"/>
                        <a:ea typeface="Times New Roman"/>
                        <a:cs typeface="Jadid" pitchFamily="2" charset="-78"/>
                      </a:endParaRPr>
                    </a:p>
                    <a:p>
                      <a:pPr algn="l" rtl="0">
                        <a:spcAft>
                          <a:spcPts val="0"/>
                        </a:spcAft>
                      </a:pPr>
                      <a:r>
                        <a:rPr lang="en-US" sz="2000" b="1" dirty="0">
                          <a:latin typeface="Times New Roman"/>
                          <a:ea typeface="Times New Roman"/>
                          <a:cs typeface="Jadid" pitchFamily="2" charset="-78"/>
                        </a:rPr>
                        <a:t>Power:</a:t>
                      </a:r>
                      <a:r>
                        <a:rPr lang="en-US" sz="2000" dirty="0">
                          <a:latin typeface="Times New Roman"/>
                          <a:ea typeface="Times New Roman"/>
                          <a:cs typeface="Jadid" pitchFamily="2" charset="-78"/>
                        </a:rPr>
                        <a:t>  KW</a:t>
                      </a:r>
                    </a:p>
                    <a:p>
                      <a:pPr algn="l" rtl="0">
                        <a:spcAft>
                          <a:spcPts val="0"/>
                        </a:spcAft>
                      </a:pPr>
                      <a:r>
                        <a:rPr lang="en-US" sz="2000" b="1" dirty="0">
                          <a:latin typeface="Times New Roman"/>
                          <a:ea typeface="Times New Roman"/>
                          <a:cs typeface="Jadid" pitchFamily="2" charset="-78"/>
                        </a:rPr>
                        <a:t>Speed : </a:t>
                      </a:r>
                      <a:r>
                        <a:rPr lang="en-US" sz="2000" dirty="0">
                          <a:latin typeface="Times New Roman"/>
                          <a:ea typeface="Times New Roman"/>
                          <a:cs typeface="Jadid" pitchFamily="2" charset="-78"/>
                        </a:rPr>
                        <a:t>1500 rpm</a:t>
                      </a:r>
                    </a:p>
                    <a:p>
                      <a:pPr algn="l" rtl="0">
                        <a:spcAft>
                          <a:spcPts val="0"/>
                        </a:spcAft>
                        <a:tabLst>
                          <a:tab pos="2971800" algn="ctr"/>
                          <a:tab pos="5943600" algn="r"/>
                        </a:tabLst>
                      </a:pPr>
                      <a:r>
                        <a:rPr lang="en-US" sz="2000" b="1" dirty="0">
                          <a:latin typeface="Times New Roman"/>
                          <a:ea typeface="Times New Roman"/>
                          <a:cs typeface="Jadid" pitchFamily="2" charset="-78"/>
                        </a:rPr>
                        <a:t>Vibration Limits (ISO 10816-3):</a:t>
                      </a:r>
                      <a:endParaRPr lang="en-US" sz="2000" dirty="0">
                        <a:latin typeface="Times New Roman"/>
                        <a:ea typeface="Times New Roman"/>
                        <a:cs typeface="Jadid" pitchFamily="2" charset="-78"/>
                      </a:endParaRPr>
                    </a:p>
                    <a:p>
                      <a:pPr algn="l" rtl="0">
                        <a:spcAft>
                          <a:spcPts val="0"/>
                        </a:spcAft>
                        <a:tabLst>
                          <a:tab pos="2971800" algn="ctr"/>
                          <a:tab pos="5943600" algn="r"/>
                        </a:tabLst>
                      </a:pPr>
                      <a:r>
                        <a:rPr lang="en-US" sz="2000" dirty="0">
                          <a:latin typeface="Times New Roman"/>
                          <a:ea typeface="Times New Roman"/>
                          <a:cs typeface="Jadid" pitchFamily="2" charset="-78"/>
                        </a:rPr>
                        <a:t>A(≤2.3) , B(2.3-4.5) , C(4.5-7.1) , D(7.1≤)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r>
            </a:tbl>
          </a:graphicData>
        </a:graphic>
      </p:graphicFrame>
      <p:pic>
        <p:nvPicPr>
          <p:cNvPr id="25601" name="Picture 1"/>
          <p:cNvPicPr>
            <a:picLocks noChangeAspect="1" noChangeArrowheads="1"/>
          </p:cNvPicPr>
          <p:nvPr/>
        </p:nvPicPr>
        <p:blipFill>
          <a:blip r:embed="rId2" cstate="print"/>
          <a:srcRect/>
          <a:stretch>
            <a:fillRect/>
          </a:stretch>
        </p:blipFill>
        <p:spPr bwMode="auto">
          <a:xfrm>
            <a:off x="2971800" y="5410200"/>
            <a:ext cx="3038475" cy="857250"/>
          </a:xfrm>
          <a:prstGeom prst="rect">
            <a:avLst/>
          </a:prstGeom>
          <a:noFill/>
        </p:spPr>
      </p:pic>
    </p:spTree>
  </p:cSld>
  <p:clrMapOvr>
    <a:masterClrMapping/>
  </p:clrMapOvr>
  <p:transition>
    <p:wipe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9144000" cy="6555626"/>
        </p:xfrm>
        <a:graphic>
          <a:graphicData uri="http://schemas.openxmlformats.org/drawingml/2006/table">
            <a:tbl>
              <a:tblPr/>
              <a:tblGrid>
                <a:gridCol w="1987905"/>
                <a:gridCol w="1638606"/>
                <a:gridCol w="1896465"/>
                <a:gridCol w="2068372"/>
                <a:gridCol w="1552652"/>
              </a:tblGrid>
              <a:tr h="439728">
                <a:tc rowSpan="2">
                  <a:txBody>
                    <a:bodyPr/>
                    <a:lstStyle/>
                    <a:p>
                      <a:pPr algn="ctr" rtl="0">
                        <a:spcAft>
                          <a:spcPts val="0"/>
                        </a:spcAft>
                      </a:pPr>
                      <a:r>
                        <a:rPr lang="en-US" sz="1400" b="1" dirty="0">
                          <a:solidFill>
                            <a:schemeClr val="tx1"/>
                          </a:solidFill>
                          <a:latin typeface="Times New Roman"/>
                          <a:ea typeface="Times New Roman"/>
                          <a:cs typeface="B Jadid" pitchFamily="2" charset="-78"/>
                        </a:rPr>
                        <a:t>Meas. Point</a:t>
                      </a:r>
                      <a:endParaRPr lang="en-US" sz="1400" dirty="0">
                        <a:solidFill>
                          <a:schemeClr val="tx1"/>
                        </a:solidFill>
                        <a:latin typeface="Times New Roman"/>
                        <a:ea typeface="Times New Roman"/>
                        <a:cs typeface="B Jadid"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gridSpan="2">
                  <a:txBody>
                    <a:bodyPr/>
                    <a:lstStyle/>
                    <a:p>
                      <a:pPr algn="ctr" rtl="0">
                        <a:spcAft>
                          <a:spcPts val="0"/>
                        </a:spcAft>
                      </a:pPr>
                      <a:r>
                        <a:rPr lang="en-US" sz="1400" b="1" dirty="0">
                          <a:solidFill>
                            <a:schemeClr val="tx1"/>
                          </a:solidFill>
                          <a:latin typeface="Times New Roman"/>
                          <a:ea typeface="Times New Roman"/>
                          <a:cs typeface="B Jadid" pitchFamily="2" charset="-78"/>
                        </a:rPr>
                        <a:t>Overall Vibration</a:t>
                      </a:r>
                      <a:endParaRPr lang="en-US" sz="1400" dirty="0">
                        <a:solidFill>
                          <a:schemeClr val="tx1"/>
                        </a:solidFill>
                        <a:latin typeface="Times New Roman"/>
                        <a:ea typeface="Times New Roman"/>
                        <a:cs typeface="B Jadid" pitchFamily="2" charset="-78"/>
                      </a:endParaRPr>
                    </a:p>
                    <a:p>
                      <a:pPr algn="ctr" rtl="0">
                        <a:spcAft>
                          <a:spcPts val="0"/>
                        </a:spcAft>
                      </a:pPr>
                      <a:r>
                        <a:rPr lang="en-US" sz="1400" b="1" dirty="0">
                          <a:solidFill>
                            <a:schemeClr val="tx1"/>
                          </a:solidFill>
                          <a:latin typeface="Times New Roman"/>
                          <a:ea typeface="Times New Roman"/>
                          <a:cs typeface="B Jadid" pitchFamily="2" charset="-78"/>
                        </a:rPr>
                        <a:t>mm/s - </a:t>
                      </a:r>
                      <a:r>
                        <a:rPr lang="en-US" sz="1400" b="1" dirty="0" err="1">
                          <a:solidFill>
                            <a:schemeClr val="tx1"/>
                          </a:solidFill>
                          <a:latin typeface="Times New Roman"/>
                          <a:ea typeface="Times New Roman"/>
                          <a:cs typeface="B Jadid" pitchFamily="2" charset="-78"/>
                        </a:rPr>
                        <a:t>rms</a:t>
                      </a:r>
                      <a:r>
                        <a:rPr lang="en-US" sz="1400" b="1" dirty="0">
                          <a:solidFill>
                            <a:schemeClr val="tx1"/>
                          </a:solidFill>
                          <a:latin typeface="Times New Roman"/>
                          <a:ea typeface="Times New Roman"/>
                          <a:cs typeface="B Jadid" pitchFamily="2" charset="-78"/>
                        </a:rPr>
                        <a:t> (10-1000 Hz)</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hMerge="1">
                  <a:txBody>
                    <a:bodyPr/>
                    <a:lstStyle/>
                    <a:p>
                      <a:pPr rtl="1"/>
                      <a:endParaRPr lang="fa-IR"/>
                    </a:p>
                  </a:txBody>
                  <a:tcPr/>
                </a:tc>
                <a:tc gridSpan="2">
                  <a:txBody>
                    <a:bodyPr/>
                    <a:lstStyle/>
                    <a:p>
                      <a:pPr algn="ctr" rtl="0">
                        <a:spcAft>
                          <a:spcPts val="0"/>
                        </a:spcAft>
                      </a:pPr>
                      <a:r>
                        <a:rPr lang="en-US" sz="1400" b="1">
                          <a:solidFill>
                            <a:schemeClr val="tx1"/>
                          </a:solidFill>
                          <a:latin typeface="Times New Roman"/>
                          <a:ea typeface="Times New Roman"/>
                          <a:cs typeface="B Jadid" pitchFamily="2" charset="-78"/>
                        </a:rPr>
                        <a:t>Peak List</a:t>
                      </a:r>
                    </a:p>
                    <a:p>
                      <a:pPr algn="ctr" rtl="0">
                        <a:spcAft>
                          <a:spcPts val="0"/>
                        </a:spcAft>
                      </a:pPr>
                      <a:r>
                        <a:rPr lang="en-US" sz="1400" b="1">
                          <a:solidFill>
                            <a:schemeClr val="tx1"/>
                          </a:solidFill>
                          <a:latin typeface="Times New Roman"/>
                          <a:ea typeface="Times New Roman"/>
                          <a:cs typeface="B Jadid" pitchFamily="2" charset="-78"/>
                        </a:rPr>
                        <a:t>mm/s - rms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hMerge="1">
                  <a:txBody>
                    <a:bodyPr/>
                    <a:lstStyle/>
                    <a:p>
                      <a:pPr rtl="1"/>
                      <a:endParaRPr lang="fa-IR"/>
                    </a:p>
                  </a:txBody>
                  <a:tcPr/>
                </a:tc>
              </a:tr>
              <a:tr h="219864">
                <a:tc vMerge="1">
                  <a:txBody>
                    <a:bodyPr/>
                    <a:lstStyle/>
                    <a:p>
                      <a:pPr rtl="1"/>
                      <a:endParaRPr lang="fa-IR"/>
                    </a:p>
                  </a:txBody>
                  <a:tcPr/>
                </a:tc>
                <a:tc>
                  <a:txBody>
                    <a:bodyPr/>
                    <a:lstStyle/>
                    <a:p>
                      <a:pPr algn="ctr" rtl="0">
                        <a:spcAft>
                          <a:spcPts val="0"/>
                        </a:spcAft>
                      </a:pPr>
                      <a:r>
                        <a:rPr lang="en-US" sz="1400" b="1">
                          <a:solidFill>
                            <a:schemeClr val="tx1"/>
                          </a:solidFill>
                          <a:latin typeface="Times New Roman"/>
                          <a:ea typeface="Times New Roman"/>
                          <a:cs typeface="B Jadid" pitchFamily="2" charset="-78"/>
                        </a:rPr>
                        <a:t>Meas. Value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rtl="0">
                        <a:spcAft>
                          <a:spcPts val="0"/>
                        </a:spcAft>
                      </a:pPr>
                      <a:r>
                        <a:rPr lang="en-US" sz="1400" b="1">
                          <a:solidFill>
                            <a:schemeClr val="tx1"/>
                          </a:solidFill>
                          <a:latin typeface="Times New Roman"/>
                          <a:ea typeface="Times New Roman"/>
                          <a:cs typeface="B Jadid" pitchFamily="2" charset="-78"/>
                        </a:rPr>
                        <a:t>Status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rtl="0">
                        <a:spcAft>
                          <a:spcPts val="0"/>
                        </a:spcAft>
                      </a:pPr>
                      <a:r>
                        <a:rPr lang="en-US" sz="1400" b="1">
                          <a:solidFill>
                            <a:schemeClr val="tx1"/>
                          </a:solidFill>
                          <a:latin typeface="Times New Roman"/>
                          <a:ea typeface="Times New Roman"/>
                          <a:cs typeface="B Jadid" pitchFamily="2" charset="-78"/>
                        </a:rPr>
                        <a:t>Freq (Hz)</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rtl="0">
                        <a:spcAft>
                          <a:spcPts val="0"/>
                        </a:spcAft>
                      </a:pPr>
                      <a:r>
                        <a:rPr lang="en-US" sz="1400" b="1">
                          <a:solidFill>
                            <a:schemeClr val="tx1"/>
                          </a:solidFill>
                          <a:latin typeface="Times New Roman"/>
                          <a:ea typeface="Times New Roman"/>
                          <a:cs typeface="B Jadid" pitchFamily="2" charset="-78"/>
                        </a:rPr>
                        <a:t>Amp (mm/s)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r>
              <a:tr h="593633">
                <a:tc>
                  <a:txBody>
                    <a:bodyPr/>
                    <a:lstStyle/>
                    <a:p>
                      <a:pPr algn="ctr" rtl="0">
                        <a:spcAft>
                          <a:spcPts val="0"/>
                        </a:spcAft>
                      </a:pPr>
                      <a:r>
                        <a:rPr lang="en-US" sz="1400" b="1">
                          <a:solidFill>
                            <a:schemeClr val="tx1"/>
                          </a:solidFill>
                          <a:latin typeface="Times New Roman"/>
                          <a:ea typeface="Times New Roman"/>
                          <a:cs typeface="B Jadid" pitchFamily="2" charset="-78"/>
                        </a:rPr>
                        <a:t>Motor – NDE - Vert</a:t>
                      </a:r>
                      <a:endParaRPr lang="en-US" sz="1400">
                        <a:solidFill>
                          <a:schemeClr val="tx1"/>
                        </a:solidFill>
                        <a:latin typeface="Times New Roman"/>
                        <a:ea typeface="Times New Roman"/>
                        <a:cs typeface="B Jadid"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rtl="0">
                        <a:spcAft>
                          <a:spcPts val="0"/>
                        </a:spcAft>
                      </a:pPr>
                      <a:r>
                        <a:rPr lang="en-US" sz="1400">
                          <a:solidFill>
                            <a:schemeClr val="tx1"/>
                          </a:solidFill>
                          <a:latin typeface="Times New Roman"/>
                          <a:ea typeface="Times New Roman"/>
                          <a:cs typeface="B Jadid" pitchFamily="2" charset="-78"/>
                        </a:rPr>
                        <a:t>5.5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dirty="0">
                          <a:solidFill>
                            <a:schemeClr val="tx1"/>
                          </a:solidFill>
                          <a:latin typeface="Times New Roman"/>
                          <a:ea typeface="Times New Roman"/>
                          <a:cs typeface="B Jadid" pitchFamily="2" charset="-78"/>
                        </a:rPr>
                        <a:t>25</a:t>
                      </a:r>
                    </a:p>
                    <a:p>
                      <a:pPr algn="ctr" rtl="0">
                        <a:spcAft>
                          <a:spcPts val="0"/>
                        </a:spcAft>
                      </a:pPr>
                      <a:r>
                        <a:rPr lang="en-US" sz="1400" dirty="0">
                          <a:solidFill>
                            <a:schemeClr val="tx1"/>
                          </a:solidFill>
                          <a:latin typeface="Times New Roman"/>
                          <a:ea typeface="Times New Roman"/>
                          <a:cs typeface="B Jadid" pitchFamily="2" charset="-78"/>
                        </a:rPr>
                        <a:t>50</a:t>
                      </a:r>
                    </a:p>
                    <a:p>
                      <a:pPr algn="ctr" rtl="0">
                        <a:spcAft>
                          <a:spcPts val="0"/>
                        </a:spcAft>
                      </a:pPr>
                      <a:r>
                        <a:rPr lang="en-US" sz="1400" dirty="0">
                          <a:solidFill>
                            <a:schemeClr val="tx1"/>
                          </a:solidFill>
                          <a:latin typeface="Times New Roman"/>
                          <a:ea typeface="Times New Roman"/>
                          <a:cs typeface="B Jadid" pitchFamily="2" charset="-78"/>
                        </a:rPr>
                        <a:t>100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3.8</a:t>
                      </a:r>
                    </a:p>
                    <a:p>
                      <a:pPr algn="ctr" rtl="0">
                        <a:spcAft>
                          <a:spcPts val="0"/>
                        </a:spcAft>
                      </a:pPr>
                      <a:r>
                        <a:rPr lang="en-US" sz="1400">
                          <a:solidFill>
                            <a:schemeClr val="tx1"/>
                          </a:solidFill>
                          <a:latin typeface="Times New Roman"/>
                          <a:ea typeface="Times New Roman"/>
                          <a:cs typeface="B Jadid" pitchFamily="2" charset="-78"/>
                        </a:rPr>
                        <a:t>1.3</a:t>
                      </a:r>
                    </a:p>
                    <a:p>
                      <a:pPr algn="ctr" rtl="0">
                        <a:spcAft>
                          <a:spcPts val="0"/>
                        </a:spcAft>
                      </a:pPr>
                      <a:r>
                        <a:rPr lang="en-US" sz="1400">
                          <a:solidFill>
                            <a:schemeClr val="tx1"/>
                          </a:solidFill>
                          <a:latin typeface="Times New Roman"/>
                          <a:ea typeface="Times New Roman"/>
                          <a:cs typeface="B Jadid" pitchFamily="2" charset="-78"/>
                        </a:rPr>
                        <a:t>1.1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9275">
                <a:tc>
                  <a:txBody>
                    <a:bodyPr/>
                    <a:lstStyle/>
                    <a:p>
                      <a:pPr algn="ctr" rtl="1">
                        <a:spcAft>
                          <a:spcPts val="0"/>
                        </a:spcAft>
                      </a:pPr>
                      <a:r>
                        <a:rPr lang="en-US" sz="1400" b="1">
                          <a:solidFill>
                            <a:schemeClr val="tx1"/>
                          </a:solidFill>
                          <a:latin typeface="Times New Roman"/>
                          <a:ea typeface="Times New Roman"/>
                          <a:cs typeface="B Jadid" pitchFamily="2" charset="-78"/>
                        </a:rPr>
                        <a:t>Motor – NDE - Hor</a:t>
                      </a:r>
                      <a:endParaRPr lang="en-US" sz="1400">
                        <a:solidFill>
                          <a:schemeClr val="tx1"/>
                        </a:solidFill>
                        <a:latin typeface="Times New Roman"/>
                        <a:ea typeface="Times New Roman"/>
                        <a:cs typeface="B Jadid"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rtl="0">
                        <a:spcAft>
                          <a:spcPts val="0"/>
                        </a:spcAft>
                      </a:pPr>
                      <a:r>
                        <a:rPr lang="en-US" sz="1400">
                          <a:solidFill>
                            <a:schemeClr val="tx1"/>
                          </a:solidFill>
                          <a:latin typeface="Times New Roman"/>
                          <a:ea typeface="Times New Roman"/>
                          <a:cs typeface="B Jadid" pitchFamily="2" charset="-78"/>
                        </a:rPr>
                        <a:t>5.7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25</a:t>
                      </a:r>
                    </a:p>
                    <a:p>
                      <a:pPr algn="ctr" rtl="0">
                        <a:spcAft>
                          <a:spcPts val="0"/>
                        </a:spcAft>
                      </a:pPr>
                      <a:r>
                        <a:rPr lang="en-US" sz="1400">
                          <a:solidFill>
                            <a:schemeClr val="tx1"/>
                          </a:solidFill>
                          <a:latin typeface="Times New Roman"/>
                          <a:ea typeface="Times New Roman"/>
                          <a:cs typeface="B Jadid" pitchFamily="2" charset="-78"/>
                        </a:rPr>
                        <a:t>50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3.3</a:t>
                      </a:r>
                    </a:p>
                    <a:p>
                      <a:pPr algn="ctr" rtl="0">
                        <a:spcAft>
                          <a:spcPts val="0"/>
                        </a:spcAft>
                      </a:pPr>
                      <a:r>
                        <a:rPr lang="en-US" sz="1400">
                          <a:solidFill>
                            <a:schemeClr val="tx1"/>
                          </a:solidFill>
                          <a:latin typeface="Times New Roman"/>
                          <a:ea typeface="Times New Roman"/>
                          <a:cs typeface="B Jadid" pitchFamily="2" charset="-78"/>
                        </a:rPr>
                        <a:t>2.6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1512">
                <a:tc>
                  <a:txBody>
                    <a:bodyPr/>
                    <a:lstStyle/>
                    <a:p>
                      <a:pPr algn="ctr" rtl="0">
                        <a:spcAft>
                          <a:spcPts val="0"/>
                        </a:spcAft>
                      </a:pPr>
                      <a:r>
                        <a:rPr lang="en-US" sz="1400" b="1">
                          <a:solidFill>
                            <a:schemeClr val="tx1"/>
                          </a:solidFill>
                          <a:latin typeface="Times New Roman"/>
                          <a:ea typeface="Times New Roman"/>
                          <a:cs typeface="B Jadid" pitchFamily="2" charset="-78"/>
                        </a:rPr>
                        <a:t>Motor – DE - Vert</a:t>
                      </a:r>
                      <a:endParaRPr lang="en-US" sz="1400">
                        <a:solidFill>
                          <a:schemeClr val="tx1"/>
                        </a:solidFill>
                        <a:latin typeface="Times New Roman"/>
                        <a:ea typeface="Times New Roman"/>
                        <a:cs typeface="B Jadid"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rtl="0">
                        <a:spcAft>
                          <a:spcPts val="0"/>
                        </a:spcAft>
                      </a:pPr>
                      <a:r>
                        <a:rPr lang="en-US" sz="1400">
                          <a:solidFill>
                            <a:schemeClr val="tx1"/>
                          </a:solidFill>
                          <a:latin typeface="Times New Roman"/>
                          <a:ea typeface="Times New Roman"/>
                          <a:cs typeface="B Jadid" pitchFamily="2" charset="-78"/>
                        </a:rPr>
                        <a:t>10.8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25</a:t>
                      </a:r>
                    </a:p>
                    <a:p>
                      <a:pPr algn="ctr" rtl="0">
                        <a:spcAft>
                          <a:spcPts val="0"/>
                        </a:spcAft>
                      </a:pPr>
                      <a:r>
                        <a:rPr lang="en-US" sz="1400">
                          <a:solidFill>
                            <a:schemeClr val="tx1"/>
                          </a:solidFill>
                          <a:latin typeface="Times New Roman"/>
                          <a:ea typeface="Times New Roman"/>
                          <a:cs typeface="B Jadid" pitchFamily="2" charset="-78"/>
                        </a:rPr>
                        <a:t>50</a:t>
                      </a:r>
                    </a:p>
                    <a:p>
                      <a:pPr algn="ctr" rtl="0">
                        <a:spcAft>
                          <a:spcPts val="0"/>
                        </a:spcAft>
                      </a:pPr>
                      <a:r>
                        <a:rPr lang="en-US" sz="1400">
                          <a:solidFill>
                            <a:schemeClr val="tx1"/>
                          </a:solidFill>
                          <a:latin typeface="Times New Roman"/>
                          <a:ea typeface="Times New Roman"/>
                          <a:cs typeface="B Jadid" pitchFamily="2" charset="-78"/>
                        </a:rPr>
                        <a:t>75</a:t>
                      </a:r>
                    </a:p>
                    <a:p>
                      <a:pPr algn="ctr" rtl="0">
                        <a:spcAft>
                          <a:spcPts val="0"/>
                        </a:spcAft>
                      </a:pPr>
                      <a:r>
                        <a:rPr lang="en-US" sz="1400">
                          <a:solidFill>
                            <a:schemeClr val="tx1"/>
                          </a:solidFill>
                          <a:latin typeface="Times New Roman"/>
                          <a:ea typeface="Times New Roman"/>
                          <a:cs typeface="B Jadid" pitchFamily="2" charset="-78"/>
                        </a:rPr>
                        <a:t>100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7.7</a:t>
                      </a:r>
                    </a:p>
                    <a:p>
                      <a:pPr algn="ctr" rtl="0">
                        <a:spcAft>
                          <a:spcPts val="0"/>
                        </a:spcAft>
                      </a:pPr>
                      <a:r>
                        <a:rPr lang="en-US" sz="1400">
                          <a:solidFill>
                            <a:schemeClr val="tx1"/>
                          </a:solidFill>
                          <a:latin typeface="Times New Roman"/>
                          <a:ea typeface="Times New Roman"/>
                          <a:cs typeface="B Jadid" pitchFamily="2" charset="-78"/>
                        </a:rPr>
                        <a:t>3.2</a:t>
                      </a:r>
                    </a:p>
                    <a:p>
                      <a:pPr algn="ctr" rtl="0">
                        <a:spcAft>
                          <a:spcPts val="0"/>
                        </a:spcAft>
                      </a:pPr>
                      <a:r>
                        <a:rPr lang="en-US" sz="1400">
                          <a:solidFill>
                            <a:schemeClr val="tx1"/>
                          </a:solidFill>
                          <a:latin typeface="Times New Roman"/>
                          <a:ea typeface="Times New Roman"/>
                          <a:cs typeface="B Jadid" pitchFamily="2" charset="-78"/>
                        </a:rPr>
                        <a:t>1.5</a:t>
                      </a:r>
                    </a:p>
                    <a:p>
                      <a:pPr algn="ctr" rtl="0">
                        <a:spcAft>
                          <a:spcPts val="0"/>
                        </a:spcAft>
                      </a:pPr>
                      <a:r>
                        <a:rPr lang="en-US" sz="1400">
                          <a:solidFill>
                            <a:schemeClr val="tx1"/>
                          </a:solidFill>
                          <a:latin typeface="Times New Roman"/>
                          <a:ea typeface="Times New Roman"/>
                          <a:cs typeface="B Jadid" pitchFamily="2" charset="-78"/>
                        </a:rPr>
                        <a:t>0.7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5689">
                <a:tc>
                  <a:txBody>
                    <a:bodyPr/>
                    <a:lstStyle/>
                    <a:p>
                      <a:pPr algn="ctr" rtl="1">
                        <a:spcAft>
                          <a:spcPts val="0"/>
                        </a:spcAft>
                      </a:pPr>
                      <a:r>
                        <a:rPr lang="en-US" sz="1400" b="1">
                          <a:solidFill>
                            <a:schemeClr val="tx1"/>
                          </a:solidFill>
                          <a:latin typeface="Times New Roman"/>
                          <a:ea typeface="Times New Roman"/>
                          <a:cs typeface="B Jadid" pitchFamily="2" charset="-78"/>
                        </a:rPr>
                        <a:t>Motor – DE - Hor</a:t>
                      </a:r>
                      <a:endParaRPr lang="en-US" sz="1400">
                        <a:solidFill>
                          <a:schemeClr val="tx1"/>
                        </a:solidFill>
                        <a:latin typeface="Times New Roman"/>
                        <a:ea typeface="Times New Roman"/>
                        <a:cs typeface="B Jadid"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rtl="0">
                        <a:spcAft>
                          <a:spcPts val="0"/>
                        </a:spcAft>
                      </a:pPr>
                      <a:r>
                        <a:rPr lang="en-US" sz="1400">
                          <a:solidFill>
                            <a:schemeClr val="tx1"/>
                          </a:solidFill>
                          <a:latin typeface="Times New Roman"/>
                          <a:ea typeface="Times New Roman"/>
                          <a:cs typeface="B Jadid" pitchFamily="2" charset="-78"/>
                        </a:rPr>
                        <a:t>9.6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dirty="0">
                          <a:solidFill>
                            <a:schemeClr val="tx1"/>
                          </a:solidFill>
                          <a:latin typeface="Times New Roman"/>
                          <a:ea typeface="Times New Roman"/>
                          <a:cs typeface="B Jadid" pitchFamily="2" charset="-78"/>
                        </a:rPr>
                        <a:t>25</a:t>
                      </a:r>
                    </a:p>
                    <a:p>
                      <a:pPr algn="ctr" rtl="0">
                        <a:spcAft>
                          <a:spcPts val="0"/>
                        </a:spcAft>
                      </a:pPr>
                      <a:r>
                        <a:rPr lang="en-US" sz="1400" dirty="0">
                          <a:solidFill>
                            <a:schemeClr val="tx1"/>
                          </a:solidFill>
                          <a:latin typeface="Times New Roman"/>
                          <a:ea typeface="Times New Roman"/>
                          <a:cs typeface="B Jadid" pitchFamily="2" charset="-78"/>
                        </a:rPr>
                        <a:t>50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5.6</a:t>
                      </a:r>
                    </a:p>
                    <a:p>
                      <a:pPr algn="ctr" rtl="0">
                        <a:spcAft>
                          <a:spcPts val="0"/>
                        </a:spcAft>
                      </a:pPr>
                      <a:r>
                        <a:rPr lang="en-US" sz="1400">
                          <a:solidFill>
                            <a:schemeClr val="tx1"/>
                          </a:solidFill>
                          <a:latin typeface="Times New Roman"/>
                          <a:ea typeface="Times New Roman"/>
                          <a:cs typeface="B Jadid" pitchFamily="2" charset="-78"/>
                        </a:rPr>
                        <a:t>5.8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3633">
                <a:tc>
                  <a:txBody>
                    <a:bodyPr/>
                    <a:lstStyle/>
                    <a:p>
                      <a:pPr algn="ctr" rtl="0">
                        <a:spcAft>
                          <a:spcPts val="0"/>
                        </a:spcAft>
                      </a:pPr>
                      <a:r>
                        <a:rPr lang="en-US" sz="1400" b="1">
                          <a:solidFill>
                            <a:schemeClr val="tx1"/>
                          </a:solidFill>
                          <a:latin typeface="Times New Roman"/>
                          <a:ea typeface="Times New Roman"/>
                          <a:cs typeface="B Jadid" pitchFamily="2" charset="-78"/>
                        </a:rPr>
                        <a:t>Motor –DE - Ax</a:t>
                      </a:r>
                      <a:endParaRPr lang="en-US" sz="1400">
                        <a:solidFill>
                          <a:schemeClr val="tx1"/>
                        </a:solidFill>
                        <a:latin typeface="Times New Roman"/>
                        <a:ea typeface="Times New Roman"/>
                        <a:cs typeface="B Jadid"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rtl="0">
                        <a:spcAft>
                          <a:spcPts val="0"/>
                        </a:spcAft>
                      </a:pPr>
                      <a:r>
                        <a:rPr lang="en-US" sz="1400">
                          <a:solidFill>
                            <a:schemeClr val="tx1"/>
                          </a:solidFill>
                          <a:latin typeface="Times New Roman"/>
                          <a:ea typeface="Times New Roman"/>
                          <a:cs typeface="B Jadid" pitchFamily="2" charset="-78"/>
                        </a:rPr>
                        <a:t>7.8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25</a:t>
                      </a:r>
                    </a:p>
                    <a:p>
                      <a:pPr algn="ctr" rtl="0">
                        <a:spcAft>
                          <a:spcPts val="0"/>
                        </a:spcAft>
                      </a:pPr>
                      <a:r>
                        <a:rPr lang="en-US" sz="1400">
                          <a:solidFill>
                            <a:schemeClr val="tx1"/>
                          </a:solidFill>
                          <a:latin typeface="Times New Roman"/>
                          <a:ea typeface="Times New Roman"/>
                          <a:cs typeface="B Jadid" pitchFamily="2" charset="-78"/>
                        </a:rPr>
                        <a:t>50</a:t>
                      </a:r>
                    </a:p>
                    <a:p>
                      <a:pPr algn="ctr" rtl="0">
                        <a:spcAft>
                          <a:spcPts val="0"/>
                        </a:spcAft>
                      </a:pPr>
                      <a:r>
                        <a:rPr lang="en-US" sz="1400">
                          <a:solidFill>
                            <a:schemeClr val="tx1"/>
                          </a:solidFill>
                          <a:latin typeface="Times New Roman"/>
                          <a:ea typeface="Times New Roman"/>
                          <a:cs typeface="B Jadid" pitchFamily="2" charset="-78"/>
                        </a:rPr>
                        <a:t>75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4.4</a:t>
                      </a:r>
                    </a:p>
                    <a:p>
                      <a:pPr algn="ctr" rtl="0">
                        <a:spcAft>
                          <a:spcPts val="0"/>
                        </a:spcAft>
                      </a:pPr>
                      <a:r>
                        <a:rPr lang="en-US" sz="1400">
                          <a:solidFill>
                            <a:schemeClr val="tx1"/>
                          </a:solidFill>
                          <a:latin typeface="Times New Roman"/>
                          <a:ea typeface="Times New Roman"/>
                          <a:cs typeface="B Jadid" pitchFamily="2" charset="-78"/>
                        </a:rPr>
                        <a:t>4.7</a:t>
                      </a:r>
                    </a:p>
                    <a:p>
                      <a:pPr algn="ctr" rtl="0">
                        <a:spcAft>
                          <a:spcPts val="0"/>
                        </a:spcAft>
                      </a:pPr>
                      <a:r>
                        <a:rPr lang="en-US" sz="1400">
                          <a:solidFill>
                            <a:schemeClr val="tx1"/>
                          </a:solidFill>
                          <a:latin typeface="Times New Roman"/>
                          <a:ea typeface="Times New Roman"/>
                          <a:cs typeface="B Jadid" pitchFamily="2" charset="-78"/>
                        </a:rPr>
                        <a:t>1.3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5689">
                <a:tc>
                  <a:txBody>
                    <a:bodyPr/>
                    <a:lstStyle/>
                    <a:p>
                      <a:pPr algn="ctr" rtl="0">
                        <a:spcAft>
                          <a:spcPts val="0"/>
                        </a:spcAft>
                      </a:pPr>
                      <a:r>
                        <a:rPr lang="en-US" sz="1400" b="1">
                          <a:solidFill>
                            <a:schemeClr val="tx1"/>
                          </a:solidFill>
                          <a:latin typeface="Times New Roman"/>
                          <a:ea typeface="Times New Roman"/>
                          <a:cs typeface="B Jadid" pitchFamily="2" charset="-78"/>
                        </a:rPr>
                        <a:t>Pump – NDE - Vert</a:t>
                      </a:r>
                      <a:endParaRPr lang="en-US" sz="1400">
                        <a:solidFill>
                          <a:schemeClr val="tx1"/>
                        </a:solidFill>
                        <a:latin typeface="Times New Roman"/>
                        <a:ea typeface="Times New Roman"/>
                        <a:cs typeface="B Jadid"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rtl="0">
                        <a:spcAft>
                          <a:spcPts val="0"/>
                        </a:spcAft>
                      </a:pPr>
                      <a:r>
                        <a:rPr lang="en-US" sz="1400">
                          <a:solidFill>
                            <a:schemeClr val="tx1"/>
                          </a:solidFill>
                          <a:latin typeface="Times New Roman"/>
                          <a:ea typeface="Times New Roman"/>
                          <a:cs typeface="B Jadid" pitchFamily="2" charset="-78"/>
                        </a:rPr>
                        <a:t>4.8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25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3.5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5689">
                <a:tc>
                  <a:txBody>
                    <a:bodyPr/>
                    <a:lstStyle/>
                    <a:p>
                      <a:pPr algn="ctr" rtl="1">
                        <a:spcAft>
                          <a:spcPts val="0"/>
                        </a:spcAft>
                      </a:pPr>
                      <a:r>
                        <a:rPr lang="en-US" sz="1400" b="1">
                          <a:solidFill>
                            <a:schemeClr val="tx1"/>
                          </a:solidFill>
                          <a:latin typeface="Times New Roman"/>
                          <a:ea typeface="Times New Roman"/>
                          <a:cs typeface="B Jadid" pitchFamily="2" charset="-78"/>
                        </a:rPr>
                        <a:t>Pump – NDE - Hor</a:t>
                      </a:r>
                      <a:endParaRPr lang="en-US" sz="1400">
                        <a:solidFill>
                          <a:schemeClr val="tx1"/>
                        </a:solidFill>
                        <a:latin typeface="Times New Roman"/>
                        <a:ea typeface="Times New Roman"/>
                        <a:cs typeface="B Jadid"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rtl="0">
                        <a:spcAft>
                          <a:spcPts val="0"/>
                        </a:spcAft>
                      </a:pPr>
                      <a:r>
                        <a:rPr lang="en-US" sz="1400">
                          <a:solidFill>
                            <a:schemeClr val="tx1"/>
                          </a:solidFill>
                          <a:latin typeface="Times New Roman"/>
                          <a:ea typeface="Times New Roman"/>
                          <a:cs typeface="B Jadid" pitchFamily="2" charset="-78"/>
                        </a:rPr>
                        <a:t>3.2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B</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25</a:t>
                      </a:r>
                    </a:p>
                    <a:p>
                      <a:pPr algn="ctr" rtl="0">
                        <a:spcAft>
                          <a:spcPts val="0"/>
                        </a:spcAft>
                      </a:pPr>
                      <a:r>
                        <a:rPr lang="en-US" sz="1400">
                          <a:solidFill>
                            <a:schemeClr val="tx1"/>
                          </a:solidFill>
                          <a:latin typeface="Times New Roman"/>
                          <a:ea typeface="Times New Roman"/>
                          <a:cs typeface="B Jadid" pitchFamily="2" charset="-78"/>
                        </a:rPr>
                        <a:t>50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1.6</a:t>
                      </a:r>
                    </a:p>
                    <a:p>
                      <a:pPr algn="ctr" rtl="0">
                        <a:spcAft>
                          <a:spcPts val="0"/>
                        </a:spcAft>
                      </a:pPr>
                      <a:r>
                        <a:rPr lang="en-US" sz="1400">
                          <a:solidFill>
                            <a:schemeClr val="tx1"/>
                          </a:solidFill>
                          <a:latin typeface="Times New Roman"/>
                          <a:ea typeface="Times New Roman"/>
                          <a:cs typeface="B Jadid" pitchFamily="2" charset="-78"/>
                        </a:rPr>
                        <a:t>0.7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112">
                <a:tc>
                  <a:txBody>
                    <a:bodyPr/>
                    <a:lstStyle/>
                    <a:p>
                      <a:pPr algn="ctr" rtl="0">
                        <a:spcAft>
                          <a:spcPts val="0"/>
                        </a:spcAft>
                      </a:pPr>
                      <a:r>
                        <a:rPr lang="en-US" sz="1400" b="1">
                          <a:solidFill>
                            <a:schemeClr val="tx1"/>
                          </a:solidFill>
                          <a:latin typeface="Times New Roman"/>
                          <a:ea typeface="Times New Roman"/>
                          <a:cs typeface="B Jadid" pitchFamily="2" charset="-78"/>
                        </a:rPr>
                        <a:t>Pump –NDE - Ax</a:t>
                      </a:r>
                      <a:endParaRPr lang="en-US" sz="1400">
                        <a:solidFill>
                          <a:schemeClr val="tx1"/>
                        </a:solidFill>
                        <a:latin typeface="Times New Roman"/>
                        <a:ea typeface="Times New Roman"/>
                        <a:cs typeface="B Jadid"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rtl="0">
                        <a:spcAft>
                          <a:spcPts val="0"/>
                        </a:spcAft>
                      </a:pPr>
                      <a:r>
                        <a:rPr lang="en-US" sz="1400">
                          <a:solidFill>
                            <a:schemeClr val="tx1"/>
                          </a:solidFill>
                          <a:latin typeface="Times New Roman"/>
                          <a:ea typeface="Times New Roman"/>
                          <a:cs typeface="B Jadid" pitchFamily="2" charset="-78"/>
                        </a:rPr>
                        <a:t>5.6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25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4.1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5689">
                <a:tc>
                  <a:txBody>
                    <a:bodyPr/>
                    <a:lstStyle/>
                    <a:p>
                      <a:pPr algn="ctr" rtl="0">
                        <a:spcAft>
                          <a:spcPts val="0"/>
                        </a:spcAft>
                      </a:pPr>
                      <a:r>
                        <a:rPr lang="en-US" sz="1400" b="1">
                          <a:solidFill>
                            <a:schemeClr val="tx1"/>
                          </a:solidFill>
                          <a:latin typeface="Times New Roman"/>
                          <a:ea typeface="Times New Roman"/>
                          <a:cs typeface="B Jadid" pitchFamily="2" charset="-78"/>
                        </a:rPr>
                        <a:t>Pump – DE - Vert</a:t>
                      </a:r>
                      <a:endParaRPr lang="en-US" sz="1400">
                        <a:solidFill>
                          <a:schemeClr val="tx1"/>
                        </a:solidFill>
                        <a:latin typeface="Times New Roman"/>
                        <a:ea typeface="Times New Roman"/>
                        <a:cs typeface="B Jadid"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rtl="0">
                        <a:spcAft>
                          <a:spcPts val="0"/>
                        </a:spcAft>
                      </a:pPr>
                      <a:r>
                        <a:rPr lang="en-US" sz="1400">
                          <a:solidFill>
                            <a:schemeClr val="tx1"/>
                          </a:solidFill>
                          <a:latin typeface="Times New Roman"/>
                          <a:ea typeface="Times New Roman"/>
                          <a:cs typeface="B Jadid" pitchFamily="2" charset="-78"/>
                        </a:rPr>
                        <a:t>30.6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25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22.3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5689">
                <a:tc>
                  <a:txBody>
                    <a:bodyPr/>
                    <a:lstStyle/>
                    <a:p>
                      <a:pPr algn="ctr" rtl="1">
                        <a:spcAft>
                          <a:spcPts val="0"/>
                        </a:spcAft>
                      </a:pPr>
                      <a:r>
                        <a:rPr lang="en-US" sz="1400" b="1">
                          <a:solidFill>
                            <a:schemeClr val="tx1"/>
                          </a:solidFill>
                          <a:latin typeface="Times New Roman"/>
                          <a:ea typeface="Times New Roman"/>
                          <a:cs typeface="B Jadid" pitchFamily="2" charset="-78"/>
                        </a:rPr>
                        <a:t>Pump – DE - Hor</a:t>
                      </a:r>
                      <a:endParaRPr lang="en-US" sz="1400">
                        <a:solidFill>
                          <a:schemeClr val="tx1"/>
                        </a:solidFill>
                        <a:latin typeface="Times New Roman"/>
                        <a:ea typeface="Times New Roman"/>
                        <a:cs typeface="B Jadid"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rtl="0">
                        <a:spcAft>
                          <a:spcPts val="0"/>
                        </a:spcAft>
                      </a:pPr>
                      <a:r>
                        <a:rPr lang="en-US" sz="1400">
                          <a:solidFill>
                            <a:schemeClr val="tx1"/>
                          </a:solidFill>
                          <a:latin typeface="Times New Roman"/>
                          <a:ea typeface="Times New Roman"/>
                          <a:cs typeface="B Jadid" pitchFamily="2" charset="-78"/>
                        </a:rPr>
                        <a:t>8.2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25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5.8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602">
                <a:tc>
                  <a:txBody>
                    <a:bodyPr/>
                    <a:lstStyle/>
                    <a:p>
                      <a:pPr algn="ctr" rtl="1">
                        <a:spcAft>
                          <a:spcPts val="0"/>
                        </a:spcAft>
                      </a:pPr>
                      <a:r>
                        <a:rPr lang="en-US" sz="1400" b="1">
                          <a:solidFill>
                            <a:schemeClr val="tx1"/>
                          </a:solidFill>
                          <a:latin typeface="Times New Roman"/>
                          <a:ea typeface="Times New Roman"/>
                          <a:cs typeface="B Jadid" pitchFamily="2" charset="-78"/>
                        </a:rPr>
                        <a:t>Pump – DE - Ax</a:t>
                      </a:r>
                      <a:endParaRPr lang="en-US" sz="1400">
                        <a:solidFill>
                          <a:schemeClr val="tx1"/>
                        </a:solidFill>
                        <a:latin typeface="Times New Roman"/>
                        <a:ea typeface="Times New Roman"/>
                        <a:cs typeface="B Jadid"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rtl="0">
                        <a:spcAft>
                          <a:spcPts val="0"/>
                        </a:spcAft>
                      </a:pPr>
                      <a:r>
                        <a:rPr lang="en-US" sz="1400">
                          <a:solidFill>
                            <a:schemeClr val="tx1"/>
                          </a:solidFill>
                          <a:latin typeface="Times New Roman"/>
                          <a:ea typeface="Times New Roman"/>
                          <a:cs typeface="B Jadid" pitchFamily="2" charset="-78"/>
                        </a:rPr>
                        <a:t>7.7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a:solidFill>
                            <a:schemeClr val="tx1"/>
                          </a:solidFill>
                          <a:latin typeface="Times New Roman"/>
                          <a:ea typeface="Times New Roman"/>
                          <a:cs typeface="B Jadid" pitchFamily="2" charset="-78"/>
                        </a:rPr>
                        <a:t>25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spcAft>
                          <a:spcPts val="0"/>
                        </a:spcAft>
                      </a:pPr>
                      <a:r>
                        <a:rPr lang="en-US" sz="1400" dirty="0">
                          <a:solidFill>
                            <a:schemeClr val="tx1"/>
                          </a:solidFill>
                          <a:latin typeface="Times New Roman"/>
                          <a:ea typeface="Times New Roman"/>
                          <a:cs typeface="B Jadid" pitchFamily="2" charset="-78"/>
                        </a:rPr>
                        <a:t>5.7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wipe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a:stretch>
            <a:fillRect/>
          </a:stretch>
        </p:blipFill>
        <p:spPr bwMode="auto">
          <a:xfrm>
            <a:off x="457200" y="914400"/>
            <a:ext cx="8305800" cy="5486400"/>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J:\Time Signal-Abfa Yasuj\Electro Pump 1\Electro Pump1- Motor DE A -Time signale-Velocity.bmp"/>
          <p:cNvPicPr/>
          <p:nvPr/>
        </p:nvPicPr>
        <p:blipFill>
          <a:blip r:embed="rId2" cstate="print"/>
          <a:srcRect/>
          <a:stretch>
            <a:fillRect/>
          </a:stretch>
        </p:blipFill>
        <p:spPr bwMode="auto">
          <a:xfrm>
            <a:off x="1" y="990600"/>
            <a:ext cx="9143999" cy="5333999"/>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09600"/>
            <a:ext cx="9144000" cy="2031325"/>
          </a:xfrm>
          <a:prstGeom prst="rect">
            <a:avLst/>
          </a:prstGeom>
        </p:spPr>
        <p:txBody>
          <a:bodyPr wrap="square">
            <a:spAutoFit/>
          </a:bodyPr>
          <a:lstStyle/>
          <a:p>
            <a:pPr algn="just" rtl="1"/>
            <a:r>
              <a:rPr lang="fa-IR" b="1" dirty="0" smtClean="0">
                <a:solidFill>
                  <a:srgbClr val="FF0000"/>
                </a:solidFill>
                <a:cs typeface="B Roya" pitchFamily="2" charset="-78"/>
              </a:rPr>
              <a:t>یاسوج</a:t>
            </a:r>
            <a:r>
              <a:rPr lang="fa-IR" b="1" dirty="0" smtClean="0">
                <a:cs typeface="B Roya" pitchFamily="2" charset="-78"/>
              </a:rPr>
              <a:t> یکی از شهرهای جنوبی </a:t>
            </a:r>
            <a:r>
              <a:rPr lang="fa-IR" b="1" dirty="0" smtClean="0">
                <a:cs typeface="B Roya" pitchFamily="2" charset="-78"/>
                <a:hlinkClick r:id="rId2" action="ppaction://hlinkfile" tooltip="ایران"/>
              </a:rPr>
              <a:t>ایران</a:t>
            </a:r>
            <a:r>
              <a:rPr lang="fa-IR" b="1" dirty="0" smtClean="0">
                <a:cs typeface="B Roya" pitchFamily="2" charset="-78"/>
              </a:rPr>
              <a:t> و مرکز </a:t>
            </a:r>
            <a:r>
              <a:rPr lang="fa-IR" b="1" dirty="0" smtClean="0">
                <a:cs typeface="B Roya" pitchFamily="2" charset="-78"/>
                <a:hlinkClick r:id="rId3" action="ppaction://hlinkfile" tooltip="استان کهگیلویه و بویراحمد"/>
              </a:rPr>
              <a:t>استان کهگیلویه و بویراحمد</a:t>
            </a:r>
            <a:r>
              <a:rPr lang="fa-IR" b="1" dirty="0" smtClean="0">
                <a:cs typeface="B Roya" pitchFamily="2" charset="-78"/>
              </a:rPr>
              <a:t> است.</a:t>
            </a:r>
          </a:p>
          <a:p>
            <a:pPr algn="just" rtl="1"/>
            <a:r>
              <a:rPr lang="fa-IR" b="1" dirty="0" smtClean="0">
                <a:cs typeface="B Roya" pitchFamily="2" charset="-78"/>
              </a:rPr>
              <a:t>این شهر همچنین مرکز </a:t>
            </a:r>
            <a:r>
              <a:rPr lang="fa-IR" b="1" dirty="0" smtClean="0">
                <a:cs typeface="B Roya" pitchFamily="2" charset="-78"/>
                <a:hlinkClick r:id="rId4" action="ppaction://hlinkfile" tooltip="شهرستان بویراحمد"/>
              </a:rPr>
              <a:t>شهرستان بویراحمد</a:t>
            </a:r>
            <a:r>
              <a:rPr lang="fa-IR" b="1" dirty="0" smtClean="0">
                <a:cs typeface="B Roya" pitchFamily="2" charset="-78"/>
              </a:rPr>
              <a:t> است و در شمال شرقی استان واقع شده‌است. پیش از ایجاد این شهر، در حدود ۶ کیلومتری آن، یک شهر قدیمی به نام «تل خسرو» قرار داشت که زمانی مرکز نفوذ خوانین بویراحمد علیا بوده‌است. اینک به جز تپه‌های پراکنده و یک روستا، اثری دیگر از آن باقی نمانده‌است. تل خسرو متجاوز از دو هزار سال قدمت دارد. لیکن احداث ابنیهٔ معاصر در پیرامون آن، بعد از سال </a:t>
            </a:r>
            <a:r>
              <a:rPr lang="fa-IR" b="1" dirty="0" smtClean="0">
                <a:cs typeface="B Roya" pitchFamily="2" charset="-78"/>
                <a:hlinkClick r:id="rId5" action="ppaction://hlinkfile" tooltip="۱۳۰۹"/>
              </a:rPr>
              <a:t>۱۳۰۹</a:t>
            </a:r>
            <a:r>
              <a:rPr lang="fa-IR" b="1" dirty="0" smtClean="0">
                <a:cs typeface="B Roya" pitchFamily="2" charset="-78"/>
              </a:rPr>
              <a:t> خورشیدی شروع شده و تا سال </a:t>
            </a:r>
            <a:r>
              <a:rPr lang="fa-IR" b="1" dirty="0" smtClean="0">
                <a:cs typeface="B Roya" pitchFamily="2" charset="-78"/>
                <a:hlinkClick r:id="rId6" action="ppaction://hlinkfile" tooltip="۱۳۲۳"/>
              </a:rPr>
              <a:t>۱۳۲۳</a:t>
            </a:r>
            <a:r>
              <a:rPr lang="fa-IR" b="1" dirty="0" smtClean="0">
                <a:cs typeface="B Roya" pitchFamily="2" charset="-78"/>
              </a:rPr>
              <a:t> ادامه یافت و پس از آن متروک شده‌است.</a:t>
            </a:r>
          </a:p>
          <a:p>
            <a:pPr algn="just" rtl="1"/>
            <a:r>
              <a:rPr lang="fa-IR" b="1" dirty="0" smtClean="0">
                <a:cs typeface="B Roya" pitchFamily="2" charset="-78"/>
              </a:rPr>
              <a:t>شهر نوپای یاسوج در کنار رودخانه بشار در آغوش تپه‌های متعدد در ارتفاع ۱۸۷۰ متری از سطح دریا قرار گرفته است.</a:t>
            </a:r>
            <a:endParaRPr lang="fa-IR" b="1" dirty="0">
              <a:cs typeface="B Roya" pitchFamily="2" charset="-78"/>
            </a:endParaRPr>
          </a:p>
        </p:txBody>
      </p:sp>
      <p:sp>
        <p:nvSpPr>
          <p:cNvPr id="3" name="Rectangle 2"/>
          <p:cNvSpPr/>
          <p:nvPr/>
        </p:nvSpPr>
        <p:spPr>
          <a:xfrm>
            <a:off x="0" y="5257800"/>
            <a:ext cx="9144000" cy="1200329"/>
          </a:xfrm>
          <a:prstGeom prst="rect">
            <a:avLst/>
          </a:prstGeom>
        </p:spPr>
        <p:txBody>
          <a:bodyPr wrap="square">
            <a:spAutoFit/>
          </a:bodyPr>
          <a:lstStyle/>
          <a:p>
            <a:pPr algn="just" rtl="1"/>
            <a:r>
              <a:rPr lang="fa-IR" b="1" dirty="0" smtClean="0">
                <a:solidFill>
                  <a:srgbClr val="FF0000"/>
                </a:solidFill>
                <a:cs typeface="B Roya" pitchFamily="2" charset="-78"/>
              </a:rPr>
              <a:t>یاسوج</a:t>
            </a:r>
            <a:r>
              <a:rPr lang="fa-IR" b="1" dirty="0" smtClean="0">
                <a:cs typeface="B Roya" pitchFamily="2" charset="-78"/>
              </a:rPr>
              <a:t> یا </a:t>
            </a:r>
            <a:r>
              <a:rPr lang="fa-IR" b="1" dirty="0" smtClean="0">
                <a:solidFill>
                  <a:srgbClr val="FF0000"/>
                </a:solidFill>
                <a:cs typeface="B Roya" pitchFamily="2" charset="-78"/>
              </a:rPr>
              <a:t>یاسیج</a:t>
            </a:r>
            <a:r>
              <a:rPr lang="fa-IR" b="1" dirty="0" smtClean="0">
                <a:cs typeface="B Roya" pitchFamily="2" charset="-78"/>
              </a:rPr>
              <a:t> یا </a:t>
            </a:r>
            <a:r>
              <a:rPr lang="fa-IR" b="1" dirty="0" smtClean="0">
                <a:solidFill>
                  <a:srgbClr val="FF0000"/>
                </a:solidFill>
                <a:cs typeface="B Roya" pitchFamily="2" charset="-78"/>
              </a:rPr>
              <a:t>یاسیگ</a:t>
            </a:r>
            <a:r>
              <a:rPr lang="fa-IR" b="1" dirty="0" smtClean="0">
                <a:cs typeface="B Roya" pitchFamily="2" charset="-78"/>
              </a:rPr>
              <a:t> به معنای محلی است که گلهای یاس در آن به صورت فراوان میرویند..این شهر دارای آبشار هایی پرآب وفراوان و منابع آبی بسیار ، جنگلهای چشمگیر وبکر، پوشش گیاهی متنوع ، گونه های جانوری متعدد ، قلل مرتفع ، باغات و کشتزارهای زیبا ومعادن طبیعی متعدد...می باشدوهمه این عوامل این شهر را چونان گوشه ای از بهشت جادوان به تصویر کشیده است </a:t>
            </a:r>
            <a:endParaRPr lang="fa-IR" b="1" dirty="0">
              <a:cs typeface="B Roya" pitchFamily="2" charset="-78"/>
            </a:endParaRPr>
          </a:p>
        </p:txBody>
      </p:sp>
      <p:pic>
        <p:nvPicPr>
          <p:cNvPr id="68609" name="Picture 1" descr="C:\Documents and Settings\User\Desktop\images7.jpg"/>
          <p:cNvPicPr>
            <a:picLocks noChangeAspect="1" noChangeArrowheads="1"/>
          </p:cNvPicPr>
          <p:nvPr/>
        </p:nvPicPr>
        <p:blipFill>
          <a:blip r:embed="rId7" cstate="print"/>
          <a:srcRect/>
          <a:stretch>
            <a:fillRect/>
          </a:stretch>
        </p:blipFill>
        <p:spPr bwMode="auto">
          <a:xfrm>
            <a:off x="2438400" y="2667000"/>
            <a:ext cx="4800600" cy="2514600"/>
          </a:xfrm>
          <a:prstGeom prst="rect">
            <a:avLst/>
          </a:prstGeom>
          <a:noFill/>
        </p:spPr>
      </p:pic>
    </p:spTree>
  </p:cSld>
  <p:clrMapOvr>
    <a:masterClrMapping/>
  </p:clrMapOvr>
  <p:transition>
    <p:wipe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 y="3"/>
          <a:ext cx="9144000" cy="6896628"/>
        </p:xfrm>
        <a:graphic>
          <a:graphicData uri="http://schemas.openxmlformats.org/drawingml/2006/table">
            <a:tbl>
              <a:tblPr rtl="1"/>
              <a:tblGrid>
                <a:gridCol w="522040"/>
                <a:gridCol w="1698013"/>
                <a:gridCol w="2351024"/>
                <a:gridCol w="4572923"/>
              </a:tblGrid>
              <a:tr h="1596231">
                <a:tc>
                  <a:txBody>
                    <a:bodyPr/>
                    <a:lstStyle/>
                    <a:p>
                      <a:pPr marR="71755" algn="ctr" rtl="1">
                        <a:lnSpc>
                          <a:spcPct val="115000"/>
                        </a:lnSpc>
                        <a:spcAft>
                          <a:spcPts val="0"/>
                        </a:spcAft>
                      </a:pPr>
                      <a:r>
                        <a:rPr lang="fa-IR" sz="2000" b="1" dirty="0">
                          <a:solidFill>
                            <a:schemeClr val="tx1"/>
                          </a:solidFill>
                          <a:latin typeface="Tahoma"/>
                          <a:ea typeface="Times New Roman"/>
                          <a:cs typeface="B Roya" pitchFamily="2" charset="-78"/>
                        </a:rPr>
                        <a:t>ردیف</a:t>
                      </a:r>
                      <a:endParaRPr lang="en-US" sz="2000" b="1" dirty="0">
                        <a:solidFill>
                          <a:schemeClr val="tx1"/>
                        </a:solidFill>
                        <a:latin typeface="Calibri"/>
                        <a:ea typeface="Calibri"/>
                        <a:cs typeface="B Roya" pitchFamily="2" charset="-78"/>
                      </a:endParaRPr>
                    </a:p>
                  </a:txBody>
                  <a:tcPr marL="66401" marR="66401" marT="0" marB="0" vert="vert"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عیب موجود</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روش تشخیص عیب</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علل عیب</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28383">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11</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شکستگی بیرینگها</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آنالیز ارتعاشات، آنالیز ترموگرافی</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dirty="0">
                          <a:solidFill>
                            <a:schemeClr val="tx1"/>
                          </a:solidFill>
                          <a:latin typeface="Tahoma"/>
                          <a:ea typeface="Times New Roman"/>
                          <a:cs typeface="B Roya" pitchFamily="2" charset="-78"/>
                        </a:rPr>
                        <a:t>عدم روانکاری مناسب و به موقع،عدم همراستایی پمپ و موتور، تراز نبودن الکتروپمپ،فونداسیون نامناسب الکتروپمپ</a:t>
                      </a:r>
                      <a:endParaRPr lang="en-US" sz="2000" b="1" dirty="0">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92492">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22</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خمیدگی در شفت</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آنالیز ارتعاشات</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عدم همراستایی پمپ و موتور، ،فونداسیون نامناسب الکتروپمپ، نصب نامناسب توسط بهره بردار</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0321">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33</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وجود لقی در پمپ</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آنالیز ارتعاشات</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نامیزانی الکتروپمپ،فونداسیون نامناسب الکتروپمپ</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92492">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44</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خرابی آببندها</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آنالیز ارتعاشات،آنالیز ترموگرافی</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عدم همراستایی پمپ و الکتروموتور،نامیزانی الکتروپمپ،عدم رعایت شرایط مناسب بهره برداری</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92492">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55</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ارتعاش زیاد مجموعه</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آنالیز ارتعاشات</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عدم همراستایی پمپ و موتور، ،فونداسیون نامناسب الکتروپمپ، نصب نامناسب توسط بهره بردار</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5588">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66</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لقی استاتور</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a:solidFill>
                            <a:schemeClr val="tx1"/>
                          </a:solidFill>
                          <a:latin typeface="Tahoma"/>
                          <a:ea typeface="Times New Roman"/>
                          <a:cs typeface="B Roya" pitchFamily="2" charset="-78"/>
                        </a:rPr>
                        <a:t>آنالیز ارتعاشات،آنالیز ترموگرافی</a:t>
                      </a:r>
                      <a:endParaRPr lang="en-US" sz="2000" b="1">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2000" b="1" dirty="0">
                          <a:solidFill>
                            <a:schemeClr val="tx1"/>
                          </a:solidFill>
                          <a:latin typeface="Tahoma"/>
                          <a:ea typeface="Times New Roman"/>
                          <a:cs typeface="B Roya" pitchFamily="2" charset="-78"/>
                        </a:rPr>
                        <a:t>عدم همراستایی پمپ و موتور</a:t>
                      </a:r>
                      <a:endParaRPr lang="en-US" sz="2000" b="1" dirty="0">
                        <a:solidFill>
                          <a:schemeClr val="tx1"/>
                        </a:solidFill>
                        <a:latin typeface="Calibri"/>
                        <a:ea typeface="Calibri"/>
                        <a:cs typeface="B Roya" pitchFamily="2" charset="-78"/>
                      </a:endParaRPr>
                    </a:p>
                  </a:txBody>
                  <a:tcPr marL="66401" marR="664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wipe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28600" y="1066800"/>
          <a:ext cx="8610600" cy="5257800"/>
        </p:xfrm>
        <a:graphic>
          <a:graphicData uri="http://schemas.openxmlformats.org/drawingml/2006/table">
            <a:tbl>
              <a:tblPr rtl="1"/>
              <a:tblGrid>
                <a:gridCol w="8610600"/>
              </a:tblGrid>
              <a:tr h="742277">
                <a:tc>
                  <a:txBody>
                    <a:bodyPr/>
                    <a:lstStyle/>
                    <a:p>
                      <a:pPr algn="ctr" rtl="1">
                        <a:spcAft>
                          <a:spcPts val="0"/>
                        </a:spcAft>
                      </a:pPr>
                      <a:endParaRPr lang="fa-IR" sz="1200" b="1" dirty="0" smtClean="0">
                        <a:solidFill>
                          <a:srgbClr val="C00000"/>
                        </a:solidFill>
                        <a:latin typeface="Times New Roman"/>
                        <a:ea typeface="Times New Roman"/>
                        <a:cs typeface="B Roya" pitchFamily="2" charset="-78"/>
                      </a:endParaRPr>
                    </a:p>
                    <a:p>
                      <a:pPr algn="ctr" rtl="1">
                        <a:spcAft>
                          <a:spcPts val="0"/>
                        </a:spcAft>
                      </a:pPr>
                      <a:r>
                        <a:rPr lang="fa-IR" sz="2800" b="1" dirty="0" smtClean="0">
                          <a:solidFill>
                            <a:srgbClr val="C00000"/>
                          </a:solidFill>
                          <a:latin typeface="Times New Roman"/>
                          <a:ea typeface="Times New Roman"/>
                          <a:cs typeface="B Roya" pitchFamily="2" charset="-78"/>
                        </a:rPr>
                        <a:t>وضعيت نياز </a:t>
                      </a:r>
                      <a:r>
                        <a:rPr lang="fa-IR" sz="2800" b="1" dirty="0">
                          <a:solidFill>
                            <a:srgbClr val="C00000"/>
                          </a:solidFill>
                          <a:latin typeface="Times New Roman"/>
                          <a:ea typeface="Times New Roman"/>
                          <a:cs typeface="B Roya" pitchFamily="2" charset="-78"/>
                        </a:rPr>
                        <a:t>به اقدام</a:t>
                      </a:r>
                      <a:endParaRPr lang="en-US" sz="2800" b="1" dirty="0">
                        <a:solidFill>
                          <a:srgbClr val="C00000"/>
                        </a:solidFill>
                        <a:latin typeface="Times New Roman"/>
                        <a:ea typeface="Times New Roman"/>
                        <a:cs typeface="B Roy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r>
              <a:tr h="4515523">
                <a:tc>
                  <a:txBody>
                    <a:bodyPr/>
                    <a:lstStyle/>
                    <a:p>
                      <a:pPr marL="252095" algn="r" rtl="0">
                        <a:spcAft>
                          <a:spcPts val="0"/>
                        </a:spcAft>
                      </a:pPr>
                      <a:endParaRPr lang="en-US" sz="100" b="1" dirty="0">
                        <a:latin typeface="Times New Roman"/>
                        <a:ea typeface="Times New Roman"/>
                        <a:cs typeface="B Roya" pitchFamily="2" charset="-78"/>
                      </a:endParaRPr>
                    </a:p>
                    <a:p>
                      <a:pPr algn="r" rtl="1">
                        <a:spcAft>
                          <a:spcPts val="0"/>
                        </a:spcAft>
                      </a:pPr>
                      <a:r>
                        <a:rPr lang="fa-IR" sz="2400" b="1" dirty="0">
                          <a:latin typeface="Times New Roman"/>
                          <a:ea typeface="Times New Roman"/>
                          <a:cs typeface="B Roya" pitchFamily="2" charset="-78"/>
                        </a:rPr>
                        <a:t>توضيحات:</a:t>
                      </a:r>
                      <a:endParaRPr lang="en-US" sz="2400" b="1" dirty="0">
                        <a:latin typeface="Times New Roman"/>
                        <a:ea typeface="Times New Roman"/>
                        <a:cs typeface="B Roya" pitchFamily="2" charset="-78"/>
                      </a:endParaRPr>
                    </a:p>
                    <a:p>
                      <a:pPr marL="342900" lvl="0" indent="-342900" algn="just" rtl="1">
                        <a:spcAft>
                          <a:spcPts val="0"/>
                        </a:spcAft>
                        <a:buFont typeface="Times New Roman"/>
                        <a:buChar char="-"/>
                      </a:pPr>
                      <a:r>
                        <a:rPr lang="fa-IR" sz="2400" b="1" dirty="0">
                          <a:latin typeface="Times New Roman"/>
                          <a:ea typeface="Times New Roman"/>
                          <a:cs typeface="B Roya" pitchFamily="2" charset="-78"/>
                        </a:rPr>
                        <a:t>دامنه ارتعاشات الکترو پمپ به شدت بالا مي باشد و طبق استاندارد در ناحيه تريپ قرار دارد.</a:t>
                      </a:r>
                      <a:endParaRPr lang="en-US" sz="2400" b="1" dirty="0">
                        <a:latin typeface="Times New Roman"/>
                        <a:ea typeface="Times New Roman"/>
                        <a:cs typeface="B Roya" pitchFamily="2" charset="-78"/>
                      </a:endParaRPr>
                    </a:p>
                    <a:p>
                      <a:pPr marL="342900" lvl="0" indent="-342900" algn="just" rtl="1">
                        <a:spcAft>
                          <a:spcPts val="0"/>
                        </a:spcAft>
                        <a:buFont typeface="Times New Roman"/>
                        <a:buChar char="-"/>
                      </a:pPr>
                      <a:r>
                        <a:rPr lang="fa-IR" sz="2400" b="1" dirty="0">
                          <a:latin typeface="Times New Roman"/>
                          <a:ea typeface="Times New Roman"/>
                          <a:cs typeface="B Roya" pitchFamily="2" charset="-78"/>
                        </a:rPr>
                        <a:t>با مراجعه به طيف فرکانسي و وجود پيک غالب فرکانس هاي </a:t>
                      </a:r>
                      <a:r>
                        <a:rPr lang="en-US" sz="2400" b="1" dirty="0">
                          <a:latin typeface="Times New Roman"/>
                          <a:ea typeface="Times New Roman"/>
                          <a:cs typeface="B Roya" pitchFamily="2" charset="-78"/>
                        </a:rPr>
                        <a:t>25Hz</a:t>
                      </a:r>
                      <a:r>
                        <a:rPr lang="fa-IR" sz="2400" b="1" dirty="0">
                          <a:latin typeface="Times New Roman"/>
                          <a:ea typeface="Times New Roman"/>
                          <a:cs typeface="B Roya" pitchFamily="2" charset="-78"/>
                        </a:rPr>
                        <a:t> معادل با يک برابر دور کاري ومضارب آن در اکثر نقاط  الکتروموتور ، نشاندهنده عدم همراستايي محور پمپ و محور الکترو موتور مي باشد (شکل های 5 و6 ضمیمه).</a:t>
                      </a:r>
                      <a:endParaRPr lang="en-US" sz="2400" b="1" dirty="0">
                        <a:latin typeface="Times New Roman"/>
                        <a:ea typeface="Times New Roman"/>
                        <a:cs typeface="B Roya" pitchFamily="2" charset="-78"/>
                      </a:endParaRPr>
                    </a:p>
                    <a:p>
                      <a:pPr marL="342900" lvl="0" indent="-342900" algn="just" rtl="1">
                        <a:spcAft>
                          <a:spcPts val="0"/>
                        </a:spcAft>
                        <a:buFont typeface="Times New Roman"/>
                        <a:buChar char="-"/>
                      </a:pPr>
                      <a:r>
                        <a:rPr lang="fa-IR" sz="2400" b="1" dirty="0">
                          <a:latin typeface="Times New Roman"/>
                          <a:ea typeface="Times New Roman"/>
                          <a:cs typeface="B Roya" pitchFamily="2" charset="-78"/>
                        </a:rPr>
                        <a:t>وجود پيک غالب فرکانس هاي </a:t>
                      </a:r>
                      <a:r>
                        <a:rPr lang="en-US" sz="2400" b="1" dirty="0">
                          <a:latin typeface="Times New Roman"/>
                          <a:ea typeface="Times New Roman"/>
                          <a:cs typeface="B Roya" pitchFamily="2" charset="-78"/>
                        </a:rPr>
                        <a:t>25Hz</a:t>
                      </a:r>
                      <a:r>
                        <a:rPr lang="fa-IR" sz="2400" b="1" dirty="0">
                          <a:latin typeface="Times New Roman"/>
                          <a:ea typeface="Times New Roman"/>
                          <a:cs typeface="B Roya" pitchFamily="2" charset="-78"/>
                        </a:rPr>
                        <a:t> معادل با يک برابر دور کاري الکتروپمپ در اکثر نقاط پمپ، نشاندهنده ناميزاني پمپ مي باشد (شکل های 7 و 8 ضمیمه).</a:t>
                      </a:r>
                      <a:endParaRPr lang="en-US" sz="2400" b="1" dirty="0">
                        <a:latin typeface="Times New Roman"/>
                        <a:ea typeface="Times New Roman"/>
                        <a:cs typeface="B Roya"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wipe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1"/>
          <p:cNvSpPr>
            <a:spLocks noChangeArrowheads="1"/>
          </p:cNvSpPr>
          <p:nvPr/>
        </p:nvSpPr>
        <p:spPr bwMode="auto">
          <a:xfrm>
            <a:off x="0" y="2733764"/>
            <a:ext cx="914400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5400" b="1" i="0" u="none" strike="noStrike" cap="none" normalizeH="0" baseline="0" dirty="0" smtClean="0">
                <a:ln>
                  <a:noFill/>
                </a:ln>
                <a:solidFill>
                  <a:schemeClr val="tx1"/>
                </a:solidFill>
                <a:effectLst/>
                <a:latin typeface="Calibri" pitchFamily="34" charset="0"/>
                <a:ea typeface="Calibri" pitchFamily="34" charset="0"/>
                <a:cs typeface="B Zar" pitchFamily="2" charset="-78"/>
              </a:rPr>
              <a:t>آنالیز ترموگرافی ایستگاه پمپاژ یاسوج</a:t>
            </a:r>
            <a:endParaRPr kumimoji="0" lang="fa-IR" sz="6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762000"/>
            <a:ext cx="8686800" cy="646331"/>
          </a:xfrm>
          <a:prstGeom prst="rect">
            <a:avLst/>
          </a:prstGeom>
        </p:spPr>
        <p:txBody>
          <a:bodyPr wrap="square">
            <a:spAutoFit/>
          </a:bodyPr>
          <a:lstStyle/>
          <a:p>
            <a:pPr algn="r"/>
            <a:r>
              <a:rPr lang="fa-IR" b="1" dirty="0" smtClean="0">
                <a:cs typeface="B Roya" pitchFamily="2" charset="-78"/>
              </a:rPr>
              <a:t>برخي از عيوب به وجود آمده در ماشين‌ها باعث بالا رفتن دما مي‌شود. به عنوان مثال مي‌توان به مشكلات ياتاقان‌ها اشاره كرد. </a:t>
            </a:r>
            <a:endParaRPr lang="fa-IR" b="1" dirty="0">
              <a:cs typeface="B Roya" pitchFamily="2" charset="-78"/>
            </a:endParaRPr>
          </a:p>
        </p:txBody>
      </p:sp>
      <p:sp>
        <p:nvSpPr>
          <p:cNvPr id="3" name="Rectangle 2"/>
          <p:cNvSpPr/>
          <p:nvPr/>
        </p:nvSpPr>
        <p:spPr>
          <a:xfrm>
            <a:off x="1295400" y="1066800"/>
            <a:ext cx="6781800" cy="369332"/>
          </a:xfrm>
          <a:prstGeom prst="rect">
            <a:avLst/>
          </a:prstGeom>
        </p:spPr>
        <p:txBody>
          <a:bodyPr wrap="square">
            <a:spAutoFit/>
          </a:bodyPr>
          <a:lstStyle/>
          <a:p>
            <a:pPr algn="r"/>
            <a:r>
              <a:rPr lang="fa-IR" b="1" dirty="0" smtClean="0">
                <a:cs typeface="B Roya" pitchFamily="2" charset="-78"/>
              </a:rPr>
              <a:t>همچنين عيوب اغلب تجهيزات الكتريكي منجر به افزايش دما در آنها مي‌گردد. </a:t>
            </a:r>
            <a:endParaRPr lang="fa-IR" b="1" dirty="0">
              <a:cs typeface="B Roya" pitchFamily="2" charset="-78"/>
            </a:endParaRPr>
          </a:p>
        </p:txBody>
      </p:sp>
      <p:sp>
        <p:nvSpPr>
          <p:cNvPr id="4" name="Rectangle 3"/>
          <p:cNvSpPr/>
          <p:nvPr/>
        </p:nvSpPr>
        <p:spPr>
          <a:xfrm>
            <a:off x="0" y="1828800"/>
            <a:ext cx="8915400" cy="646331"/>
          </a:xfrm>
          <a:prstGeom prst="rect">
            <a:avLst/>
          </a:prstGeom>
        </p:spPr>
        <p:txBody>
          <a:bodyPr wrap="square">
            <a:spAutoFit/>
          </a:bodyPr>
          <a:lstStyle/>
          <a:p>
            <a:pPr algn="r"/>
            <a:r>
              <a:rPr lang="en-US" b="1" dirty="0" smtClean="0">
                <a:cs typeface="B Roya" pitchFamily="2" charset="-78"/>
              </a:rPr>
              <a:t> </a:t>
            </a:r>
            <a:r>
              <a:rPr lang="fa-IR" b="1" dirty="0" smtClean="0">
                <a:cs typeface="B Roya" pitchFamily="2" charset="-78"/>
              </a:rPr>
              <a:t>آناليز دما به دو صورت امكانپذير است. در يك حالت دماي قطعه به وسيله يك دماسنج اندازه‌گيري شده و به طور خودكار با حداكثر دماي مجاز مقايسه مي‌شود. </a:t>
            </a:r>
            <a:endParaRPr lang="fa-IR" b="1" dirty="0">
              <a:cs typeface="B Roya" pitchFamily="2" charset="-78"/>
            </a:endParaRPr>
          </a:p>
        </p:txBody>
      </p:sp>
      <p:sp>
        <p:nvSpPr>
          <p:cNvPr id="88065" name="Rectangle 1"/>
          <p:cNvSpPr>
            <a:spLocks noChangeArrowheads="1"/>
          </p:cNvSpPr>
          <p:nvPr/>
        </p:nvSpPr>
        <p:spPr bwMode="auto">
          <a:xfrm>
            <a:off x="0" y="2712422"/>
            <a:ext cx="91440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16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در حالت ديگر كه نياز به تجهيزات ترموويژن دارد، از قطعات و اجزاي مورد نظر عكس حرارتي گرفته مي‌شود. اين روش ترموگرافي ناميده مي‌شود.</a:t>
            </a:r>
            <a:endParaRPr kumimoji="0" lang="fa-IR" sz="1600" b="1" i="0" u="none" strike="noStrike" cap="none" normalizeH="0" baseline="0" dirty="0" smtClean="0">
              <a:ln>
                <a:noFill/>
              </a:ln>
              <a:solidFill>
                <a:schemeClr val="tx1"/>
              </a:solidFill>
              <a:effectLst/>
              <a:latin typeface="Arial" pitchFamily="34" charset="0"/>
              <a:cs typeface="B Roya" pitchFamily="2" charset="-78"/>
            </a:endParaRPr>
          </a:p>
        </p:txBody>
      </p:sp>
      <p:sp>
        <p:nvSpPr>
          <p:cNvPr id="6" name="Rectangle 5"/>
          <p:cNvSpPr/>
          <p:nvPr/>
        </p:nvSpPr>
        <p:spPr>
          <a:xfrm>
            <a:off x="304800" y="3352800"/>
            <a:ext cx="8686800" cy="646331"/>
          </a:xfrm>
          <a:prstGeom prst="rect">
            <a:avLst/>
          </a:prstGeom>
        </p:spPr>
        <p:txBody>
          <a:bodyPr wrap="square">
            <a:spAutoFit/>
          </a:bodyPr>
          <a:lstStyle/>
          <a:p>
            <a:pPr algn="r"/>
            <a:r>
              <a:rPr lang="fa-IR" b="1" dirty="0" smtClean="0">
                <a:cs typeface="B Roya" pitchFamily="2" charset="-78"/>
              </a:rPr>
              <a:t>آنالیز ترموگرافی در بیان مشکلات مرتبط با تابلوهای برق الکتروپمپها و حتی پاره ای از مشکلات خود الکتروپمپها مفید و مؤثر می باشد. </a:t>
            </a:r>
            <a:endParaRPr lang="fa-IR" b="1" dirty="0">
              <a:cs typeface="B Roya" pitchFamily="2" charset="-78"/>
            </a:endParaRPr>
          </a:p>
        </p:txBody>
      </p:sp>
      <p:pic>
        <p:nvPicPr>
          <p:cNvPr id="7" name="Picture 6"/>
          <p:cNvPicPr/>
          <p:nvPr/>
        </p:nvPicPr>
        <p:blipFill>
          <a:blip r:embed="rId2" cstate="print"/>
          <a:srcRect/>
          <a:stretch>
            <a:fillRect/>
          </a:stretch>
        </p:blipFill>
        <p:spPr bwMode="auto">
          <a:xfrm>
            <a:off x="1371600" y="4114800"/>
            <a:ext cx="6324600" cy="2514600"/>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1"/>
          <p:cNvSpPr>
            <a:spLocks noChangeArrowheads="1"/>
          </p:cNvSpPr>
          <p:nvPr/>
        </p:nvSpPr>
        <p:spPr bwMode="auto">
          <a:xfrm>
            <a:off x="984394" y="59324"/>
            <a:ext cx="8159606"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1600" b="1" i="0" u="none" strike="noStrike" cap="none" normalizeH="0" baseline="0" dirty="0" smtClean="0">
                <a:ln>
                  <a:noFill/>
                </a:ln>
                <a:solidFill>
                  <a:schemeClr val="tx1"/>
                </a:solidFill>
                <a:effectLst/>
                <a:latin typeface="LotusBold"/>
                <a:ea typeface="Calibri" pitchFamily="34" charset="0"/>
                <a:cs typeface="B Roya" pitchFamily="2" charset="-78"/>
              </a:rPr>
              <a:t>در این تحقیق از دوربین ترموگراف </a:t>
            </a:r>
            <a:r>
              <a:rPr kumimoji="0" lang="en-US" sz="1600" b="1" i="0" u="none" strike="noStrike" cap="none" normalizeH="0" baseline="0" dirty="0" err="1" smtClean="0">
                <a:ln>
                  <a:noFill/>
                </a:ln>
                <a:solidFill>
                  <a:schemeClr val="tx1"/>
                </a:solidFill>
                <a:effectLst/>
                <a:latin typeface="LotusBold"/>
                <a:ea typeface="Calibri" pitchFamily="34" charset="0"/>
                <a:cs typeface="B Roya" pitchFamily="2" charset="-78"/>
              </a:rPr>
              <a:t>Hotfind</a:t>
            </a:r>
            <a:r>
              <a:rPr kumimoji="0" lang="fa-IR" sz="1600" b="1" i="0" u="none" strike="noStrike" cap="none" normalizeH="0" baseline="0" dirty="0" smtClean="0">
                <a:ln>
                  <a:noFill/>
                </a:ln>
                <a:solidFill>
                  <a:schemeClr val="tx1"/>
                </a:solidFill>
                <a:effectLst/>
                <a:latin typeface="LotusBold"/>
                <a:ea typeface="Calibri" pitchFamily="34" charset="0"/>
                <a:cs typeface="B Roya" pitchFamily="2" charset="-78"/>
              </a:rPr>
              <a:t> سری </a:t>
            </a:r>
            <a:r>
              <a:rPr kumimoji="0" lang="en-US" sz="1600" b="1" i="0" u="none" strike="noStrike" cap="none" normalizeH="0" baseline="0" dirty="0" smtClean="0">
                <a:ln>
                  <a:noFill/>
                </a:ln>
                <a:solidFill>
                  <a:schemeClr val="tx1"/>
                </a:solidFill>
                <a:effectLst/>
                <a:latin typeface="LotusBold"/>
                <a:ea typeface="Calibri" pitchFamily="34" charset="0"/>
                <a:cs typeface="B Roya" pitchFamily="2" charset="-78"/>
              </a:rPr>
              <a:t>L</a:t>
            </a:r>
            <a:r>
              <a:rPr kumimoji="0" lang="fa-IR" sz="1600" b="1" i="0" u="none" strike="noStrike" cap="none" normalizeH="0" baseline="0" dirty="0" smtClean="0">
                <a:ln>
                  <a:noFill/>
                </a:ln>
                <a:solidFill>
                  <a:schemeClr val="tx1"/>
                </a:solidFill>
                <a:effectLst/>
                <a:latin typeface="LotusBold"/>
                <a:ea typeface="Calibri" pitchFamily="34" charset="0"/>
                <a:cs typeface="B Roya" pitchFamily="2" charset="-78"/>
              </a:rPr>
              <a:t> استفاده شده است که مشخصات آن در جدول آورده شده است.</a:t>
            </a:r>
            <a:endParaRPr kumimoji="0" lang="fa-IR" sz="3600" b="1" i="0" u="none" strike="noStrike" cap="none" normalizeH="0" baseline="0" dirty="0" smtClean="0">
              <a:ln>
                <a:noFill/>
              </a:ln>
              <a:solidFill>
                <a:schemeClr val="tx1"/>
              </a:solidFill>
              <a:effectLst/>
              <a:latin typeface="Arial" pitchFamily="34" charset="0"/>
              <a:cs typeface="B Roya" pitchFamily="2" charset="-78"/>
            </a:endParaRPr>
          </a:p>
        </p:txBody>
      </p:sp>
      <p:pic>
        <p:nvPicPr>
          <p:cNvPr id="3" name="Picture 2" descr="http://www.cbmschool.com/ve/files/ir_camera/ir_tc/ir_hotfind_l.jpg"/>
          <p:cNvPicPr/>
          <p:nvPr/>
        </p:nvPicPr>
        <p:blipFill>
          <a:blip r:embed="rId2" cstate="print"/>
          <a:srcRect/>
          <a:stretch>
            <a:fillRect/>
          </a:stretch>
        </p:blipFill>
        <p:spPr bwMode="auto">
          <a:xfrm>
            <a:off x="3200400" y="609600"/>
            <a:ext cx="2857500" cy="1905000"/>
          </a:xfrm>
          <a:prstGeom prst="rect">
            <a:avLst/>
          </a:prstGeom>
          <a:noFill/>
          <a:ln w="9525">
            <a:noFill/>
            <a:miter lim="800000"/>
            <a:headEnd/>
            <a:tailEnd/>
          </a:ln>
        </p:spPr>
      </p:pic>
      <p:graphicFrame>
        <p:nvGraphicFramePr>
          <p:cNvPr id="4" name="Table 3"/>
          <p:cNvGraphicFramePr>
            <a:graphicFrameLocks noGrp="1"/>
          </p:cNvGraphicFramePr>
          <p:nvPr/>
        </p:nvGraphicFramePr>
        <p:xfrm>
          <a:off x="609600" y="2438400"/>
          <a:ext cx="7869578" cy="4089400"/>
        </p:xfrm>
        <a:graphic>
          <a:graphicData uri="http://schemas.openxmlformats.org/drawingml/2006/table">
            <a:tbl>
              <a:tblPr rtl="1">
                <a:tableStyleId>{5940675A-B579-460E-94D1-54222C63F5DA}</a:tableStyleId>
              </a:tblPr>
              <a:tblGrid>
                <a:gridCol w="479425"/>
                <a:gridCol w="2823072"/>
                <a:gridCol w="1932869"/>
                <a:gridCol w="2634212"/>
              </a:tblGrid>
              <a:tr h="609600">
                <a:tc>
                  <a:txBody>
                    <a:bodyPr/>
                    <a:lstStyle/>
                    <a:p>
                      <a:pPr algn="ctr" rtl="1">
                        <a:lnSpc>
                          <a:spcPts val="1350"/>
                        </a:lnSpc>
                        <a:spcAft>
                          <a:spcPts val="1000"/>
                        </a:spcAft>
                      </a:pPr>
                      <a:r>
                        <a:rPr lang="fa-IR" sz="1600" b="1" dirty="0">
                          <a:cs typeface="B Roya" pitchFamily="2" charset="-78"/>
                        </a:rPr>
                        <a:t>ردیف</a:t>
                      </a:r>
                      <a:endParaRPr lang="en-US" sz="2000" b="1" dirty="0">
                        <a:solidFill>
                          <a:schemeClr val="tx1"/>
                        </a:solidFill>
                        <a:latin typeface="Calibri"/>
                        <a:ea typeface="Calibri"/>
                        <a:cs typeface="B Roya" pitchFamily="2" charset="-78"/>
                      </a:endParaRPr>
                    </a:p>
                  </a:txBody>
                  <a:tcPr marL="0" marR="0" marT="0" marB="0" anchor="ctr"/>
                </a:tc>
                <a:tc>
                  <a:txBody>
                    <a:bodyPr/>
                    <a:lstStyle/>
                    <a:p>
                      <a:pPr algn="ctr" rtl="1">
                        <a:lnSpc>
                          <a:spcPts val="1350"/>
                        </a:lnSpc>
                        <a:spcAft>
                          <a:spcPts val="1000"/>
                        </a:spcAft>
                      </a:pPr>
                      <a:r>
                        <a:rPr lang="fa-IR" sz="1600" dirty="0"/>
                        <a:t>شرح</a:t>
                      </a:r>
                      <a:endParaRPr lang="en-US" sz="2000" dirty="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fa-IR" sz="1600" dirty="0"/>
                        <a:t>شرح( لاتین)</a:t>
                      </a:r>
                      <a:endParaRPr lang="en-US" sz="2000" dirty="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fa-IR" sz="1600" dirty="0"/>
                        <a:t>مشخصات فنی</a:t>
                      </a:r>
                      <a:endParaRPr lang="en-US" sz="2000" dirty="0"/>
                    </a:p>
                    <a:p>
                      <a:pPr algn="ctr" rtl="1">
                        <a:lnSpc>
                          <a:spcPts val="1350"/>
                        </a:lnSpc>
                        <a:spcAft>
                          <a:spcPts val="1000"/>
                        </a:spcAft>
                      </a:pPr>
                      <a:r>
                        <a:rPr lang="fa-IR" sz="1600" dirty="0"/>
                        <a:t>بر اساس کاتالوگ</a:t>
                      </a:r>
                      <a:endParaRPr lang="en-US" sz="2000" dirty="0">
                        <a:solidFill>
                          <a:schemeClr val="tx1"/>
                        </a:solidFill>
                        <a:latin typeface="Calibri"/>
                        <a:ea typeface="Calibri"/>
                        <a:cs typeface="Arial"/>
                      </a:endParaRPr>
                    </a:p>
                  </a:txBody>
                  <a:tcPr marL="0" marR="0" marT="0" marB="0" anchor="ctr"/>
                </a:tc>
              </a:tr>
              <a:tr h="347726">
                <a:tc>
                  <a:txBody>
                    <a:bodyPr/>
                    <a:lstStyle/>
                    <a:p>
                      <a:pPr algn="ctr" rtl="1">
                        <a:lnSpc>
                          <a:spcPts val="1350"/>
                        </a:lnSpc>
                        <a:spcAft>
                          <a:spcPts val="1000"/>
                        </a:spcAft>
                      </a:pPr>
                      <a:r>
                        <a:rPr lang="fa-IR" sz="1600"/>
                        <a:t>1</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pPr>
                      <a:r>
                        <a:rPr lang="ar-SA" sz="1600" dirty="0"/>
                        <a:t>حداقل تفکیک پذیری دتکتور (رزولوشن)</a:t>
                      </a:r>
                      <a:endParaRPr lang="en-US" sz="2000" dirty="0">
                        <a:solidFill>
                          <a:schemeClr val="tx1"/>
                        </a:solidFill>
                        <a:latin typeface="Calibri"/>
                        <a:ea typeface="Times New Roman"/>
                      </a:endParaRPr>
                    </a:p>
                  </a:txBody>
                  <a:tcPr marL="0" marR="0" marT="0" marB="0" anchor="ctr"/>
                </a:tc>
                <a:tc>
                  <a:txBody>
                    <a:bodyPr/>
                    <a:lstStyle/>
                    <a:p>
                      <a:pPr algn="ctr" rtl="1">
                        <a:lnSpc>
                          <a:spcPts val="1350"/>
                        </a:lnSpc>
                        <a:spcAft>
                          <a:spcPts val="1000"/>
                        </a:spcAft>
                      </a:pPr>
                      <a:r>
                        <a:rPr lang="en-US" sz="1600"/>
                        <a:t>Resolution</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fa-IR" sz="1600" dirty="0"/>
                        <a:t>288×384</a:t>
                      </a:r>
                      <a:endParaRPr lang="en-US" sz="2000" dirty="0">
                        <a:solidFill>
                          <a:schemeClr val="tx1"/>
                        </a:solidFill>
                        <a:latin typeface="Calibri"/>
                        <a:ea typeface="Calibri"/>
                        <a:cs typeface="Arial"/>
                      </a:endParaRPr>
                    </a:p>
                  </a:txBody>
                  <a:tcPr marL="0" marR="0" marT="0" marB="0" anchor="ctr"/>
                </a:tc>
              </a:tr>
              <a:tr h="535925">
                <a:tc>
                  <a:txBody>
                    <a:bodyPr/>
                    <a:lstStyle/>
                    <a:p>
                      <a:pPr algn="ctr" rtl="1">
                        <a:lnSpc>
                          <a:spcPts val="1350"/>
                        </a:lnSpc>
                        <a:spcAft>
                          <a:spcPts val="1000"/>
                        </a:spcAft>
                      </a:pPr>
                      <a:r>
                        <a:rPr lang="fa-IR" sz="1600"/>
                        <a:t>2</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fa-IR" sz="1600"/>
                        <a:t>فاصله بین پیکسلی دتکتور حرارتی</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en-US" sz="1600" dirty="0"/>
                        <a:t>Geometric /</a:t>
                      </a:r>
                      <a:endParaRPr lang="en-US" sz="2000" dirty="0"/>
                    </a:p>
                    <a:p>
                      <a:pPr algn="ctr" rtl="1">
                        <a:lnSpc>
                          <a:spcPts val="1350"/>
                        </a:lnSpc>
                        <a:spcAft>
                          <a:spcPts val="1000"/>
                        </a:spcAft>
                      </a:pPr>
                      <a:r>
                        <a:rPr lang="en-US" sz="1600" dirty="0"/>
                        <a:t>Spatial Resolution</a:t>
                      </a:r>
                      <a:endParaRPr lang="en-US" sz="2000" dirty="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fa-IR" sz="1600" dirty="0"/>
                        <a:t>3/1میلی رادیان</a:t>
                      </a:r>
                      <a:endParaRPr lang="en-US" sz="2000" dirty="0">
                        <a:solidFill>
                          <a:schemeClr val="tx1"/>
                        </a:solidFill>
                        <a:latin typeface="Calibri"/>
                        <a:ea typeface="Calibri"/>
                        <a:cs typeface="Arial"/>
                      </a:endParaRPr>
                    </a:p>
                  </a:txBody>
                  <a:tcPr marL="0" marR="0" marT="0" marB="0" anchor="ctr"/>
                </a:tc>
              </a:tr>
              <a:tr h="204681">
                <a:tc>
                  <a:txBody>
                    <a:bodyPr/>
                    <a:lstStyle/>
                    <a:p>
                      <a:pPr algn="ctr" rtl="1">
                        <a:lnSpc>
                          <a:spcPts val="1350"/>
                        </a:lnSpc>
                        <a:spcAft>
                          <a:spcPts val="1000"/>
                        </a:spcAft>
                      </a:pPr>
                      <a:r>
                        <a:rPr lang="fa-IR" sz="1600"/>
                        <a:t>3</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fa-IR" sz="1600"/>
                        <a:t>گستره اندازه گیری دما</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en-US" sz="1600"/>
                        <a:t>Temperature Range</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fa-IR" sz="1600" dirty="0"/>
                        <a:t>600 درجه سانتیگراد</a:t>
                      </a:r>
                      <a:endParaRPr lang="en-US" sz="2000" dirty="0">
                        <a:solidFill>
                          <a:schemeClr val="tx1"/>
                        </a:solidFill>
                        <a:latin typeface="Calibri"/>
                        <a:ea typeface="Calibri"/>
                        <a:cs typeface="Arial"/>
                      </a:endParaRPr>
                    </a:p>
                  </a:txBody>
                  <a:tcPr marL="0" marR="0" marT="0" marB="0" anchor="ctr"/>
                </a:tc>
              </a:tr>
              <a:tr h="535925">
                <a:tc>
                  <a:txBody>
                    <a:bodyPr/>
                    <a:lstStyle/>
                    <a:p>
                      <a:pPr algn="ctr" rtl="1">
                        <a:lnSpc>
                          <a:spcPts val="1350"/>
                        </a:lnSpc>
                        <a:spcAft>
                          <a:spcPts val="1000"/>
                        </a:spcAft>
                      </a:pPr>
                      <a:r>
                        <a:rPr lang="fa-IR" sz="1600"/>
                        <a:t>4</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fa-IR" sz="1600" dirty="0"/>
                        <a:t>فرکانس نمونه برداری حرارتی دتکتور</a:t>
                      </a:r>
                      <a:endParaRPr lang="en-US" sz="2000" dirty="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en-US" sz="1600"/>
                        <a:t>Refresh rate</a:t>
                      </a:r>
                      <a:endParaRPr lang="en-US" sz="2000"/>
                    </a:p>
                    <a:p>
                      <a:pPr algn="ctr" rtl="1">
                        <a:lnSpc>
                          <a:spcPts val="1350"/>
                        </a:lnSpc>
                        <a:spcAft>
                          <a:spcPts val="1000"/>
                        </a:spcAft>
                      </a:pPr>
                      <a:r>
                        <a:rPr lang="en-US" sz="1600"/>
                        <a:t>Image frequency</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fa-IR" sz="1600" dirty="0"/>
                        <a:t>50 هرتز</a:t>
                      </a:r>
                      <a:endParaRPr lang="en-US" sz="2000" dirty="0">
                        <a:solidFill>
                          <a:schemeClr val="tx1"/>
                        </a:solidFill>
                        <a:latin typeface="Calibri"/>
                        <a:ea typeface="Calibri"/>
                        <a:cs typeface="Arial"/>
                      </a:endParaRPr>
                    </a:p>
                  </a:txBody>
                  <a:tcPr marL="0" marR="0" marT="0" marB="0" anchor="ctr"/>
                </a:tc>
              </a:tr>
              <a:tr h="397907">
                <a:tc>
                  <a:txBody>
                    <a:bodyPr/>
                    <a:lstStyle/>
                    <a:p>
                      <a:pPr algn="ctr" rtl="1">
                        <a:lnSpc>
                          <a:spcPts val="1350"/>
                        </a:lnSpc>
                        <a:spcAft>
                          <a:spcPts val="1000"/>
                        </a:spcAft>
                      </a:pPr>
                      <a:r>
                        <a:rPr lang="fa-IR" sz="1600"/>
                        <a:t>5</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fa-IR" sz="1600"/>
                        <a:t>حساسیت حرارتی دتکتور</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en-US" sz="1600"/>
                        <a:t>Thermal Sensitivity (NEDT)</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en-US" sz="1600" dirty="0" err="1"/>
                        <a:t>mk</a:t>
                      </a:r>
                      <a:r>
                        <a:rPr lang="fa-IR" sz="1600" dirty="0"/>
                        <a:t>80</a:t>
                      </a:r>
                      <a:endParaRPr lang="en-US" sz="2000" dirty="0">
                        <a:solidFill>
                          <a:schemeClr val="tx1"/>
                        </a:solidFill>
                        <a:latin typeface="Calibri"/>
                        <a:ea typeface="Calibri"/>
                        <a:cs typeface="Arial"/>
                      </a:endParaRPr>
                    </a:p>
                  </a:txBody>
                  <a:tcPr marL="0" marR="0" marT="0" marB="0" anchor="ctr"/>
                </a:tc>
              </a:tr>
              <a:tr h="201783">
                <a:tc>
                  <a:txBody>
                    <a:bodyPr/>
                    <a:lstStyle/>
                    <a:p>
                      <a:pPr algn="ctr" rtl="1">
                        <a:lnSpc>
                          <a:spcPts val="1350"/>
                        </a:lnSpc>
                        <a:spcAft>
                          <a:spcPts val="1000"/>
                        </a:spcAft>
                      </a:pPr>
                      <a:r>
                        <a:rPr lang="fa-IR" sz="1600"/>
                        <a:t>6</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fa-IR" sz="1600"/>
                        <a:t>لنز تله فتو</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fa-IR" sz="1600"/>
                        <a:t>---------</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fa-IR" sz="1600" dirty="0"/>
                        <a:t>دارد</a:t>
                      </a:r>
                      <a:endParaRPr lang="en-US" sz="2000" dirty="0">
                        <a:solidFill>
                          <a:schemeClr val="tx1"/>
                        </a:solidFill>
                        <a:latin typeface="Calibri"/>
                        <a:ea typeface="Calibri"/>
                        <a:cs typeface="Arial"/>
                      </a:endParaRPr>
                    </a:p>
                  </a:txBody>
                  <a:tcPr marL="0" marR="0" marT="0" marB="0" anchor="ctr"/>
                </a:tc>
              </a:tr>
              <a:tr h="395008">
                <a:tc>
                  <a:txBody>
                    <a:bodyPr/>
                    <a:lstStyle/>
                    <a:p>
                      <a:pPr algn="ctr" rtl="1">
                        <a:lnSpc>
                          <a:spcPts val="1350"/>
                        </a:lnSpc>
                        <a:spcAft>
                          <a:spcPts val="1000"/>
                        </a:spcAft>
                      </a:pPr>
                      <a:r>
                        <a:rPr lang="fa-IR" sz="1600"/>
                        <a:t>7</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fa-IR" sz="1600"/>
                        <a:t>امکانات آنالیزوری</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en-US" sz="1600"/>
                        <a:t>Analysis</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fa-IR" sz="1600" dirty="0"/>
                        <a:t>دارای چهار عدد </a:t>
                      </a:r>
                      <a:r>
                        <a:rPr lang="en-US" sz="1600" dirty="0"/>
                        <a:t>Spot</a:t>
                      </a:r>
                      <a:r>
                        <a:rPr lang="fa-IR" sz="1600" dirty="0"/>
                        <a:t> کاملاً متحرک است</a:t>
                      </a:r>
                      <a:endParaRPr lang="en-US" sz="2000" dirty="0">
                        <a:solidFill>
                          <a:schemeClr val="tx1"/>
                        </a:solidFill>
                        <a:latin typeface="Calibri"/>
                        <a:ea typeface="Calibri"/>
                        <a:cs typeface="Arial"/>
                      </a:endParaRPr>
                    </a:p>
                  </a:txBody>
                  <a:tcPr marL="0" marR="0" marT="0" marB="0" anchor="ctr"/>
                </a:tc>
              </a:tr>
              <a:tr h="607281">
                <a:tc>
                  <a:txBody>
                    <a:bodyPr/>
                    <a:lstStyle/>
                    <a:p>
                      <a:pPr algn="ctr" rtl="1">
                        <a:lnSpc>
                          <a:spcPts val="1350"/>
                        </a:lnSpc>
                        <a:spcAft>
                          <a:spcPts val="1000"/>
                        </a:spcAft>
                      </a:pPr>
                      <a:r>
                        <a:rPr lang="fa-IR" sz="1600"/>
                        <a:t>8</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fa-IR" sz="1600"/>
                        <a:t>نوع باطری</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fa-IR" sz="1600"/>
                        <a:t>---------</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pPr>
                      <a:r>
                        <a:rPr lang="ar-SA" sz="1600" dirty="0"/>
                        <a:t>غیر خاص ( باطری استاندارد هندی کم سونی)</a:t>
                      </a:r>
                      <a:endParaRPr lang="en-US" sz="2000" dirty="0">
                        <a:solidFill>
                          <a:schemeClr val="tx1"/>
                        </a:solidFill>
                        <a:latin typeface="Calibri"/>
                        <a:ea typeface="Times New Roman"/>
                      </a:endParaRPr>
                    </a:p>
                  </a:txBody>
                  <a:tcPr marL="0" marR="0" marT="0" marB="0" anchor="ctr"/>
                </a:tc>
              </a:tr>
              <a:tr h="245690">
                <a:tc>
                  <a:txBody>
                    <a:bodyPr/>
                    <a:lstStyle/>
                    <a:p>
                      <a:pPr algn="ctr" rtl="1">
                        <a:lnSpc>
                          <a:spcPts val="1350"/>
                        </a:lnSpc>
                        <a:spcAft>
                          <a:spcPts val="1000"/>
                        </a:spcAft>
                      </a:pPr>
                      <a:r>
                        <a:rPr lang="fa-IR" sz="1600"/>
                        <a:t>9</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fa-IR" sz="1600"/>
                        <a:t>قابلیت نصب برروی سه پایه</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fa-IR" sz="1600"/>
                        <a:t>----------</a:t>
                      </a:r>
                      <a:endParaRPr lang="en-US" sz="2000">
                        <a:solidFill>
                          <a:schemeClr val="tx1"/>
                        </a:solidFill>
                        <a:latin typeface="Calibri"/>
                        <a:ea typeface="Calibri"/>
                        <a:cs typeface="Arial"/>
                      </a:endParaRPr>
                    </a:p>
                  </a:txBody>
                  <a:tcPr marL="0" marR="0" marT="0" marB="0" anchor="ctr"/>
                </a:tc>
                <a:tc>
                  <a:txBody>
                    <a:bodyPr/>
                    <a:lstStyle/>
                    <a:p>
                      <a:pPr algn="ctr" rtl="1">
                        <a:lnSpc>
                          <a:spcPts val="1350"/>
                        </a:lnSpc>
                        <a:spcAft>
                          <a:spcPts val="1000"/>
                        </a:spcAft>
                      </a:pPr>
                      <a:r>
                        <a:rPr lang="fa-IR" sz="1600" dirty="0"/>
                        <a:t>دارد</a:t>
                      </a:r>
                      <a:endParaRPr lang="en-US" sz="2000" dirty="0">
                        <a:solidFill>
                          <a:schemeClr val="tx1"/>
                        </a:solidFill>
                        <a:latin typeface="Calibri"/>
                        <a:ea typeface="Calibri"/>
                        <a:cs typeface="Arial"/>
                      </a:endParaRPr>
                    </a:p>
                  </a:txBody>
                  <a:tcPr marL="0" marR="0" marT="0" marB="0" anchor="ctr"/>
                </a:tc>
              </a:tr>
            </a:tbl>
          </a:graphicData>
        </a:graphic>
      </p:graphicFrame>
    </p:spTree>
  </p:cSld>
  <p:clrMapOvr>
    <a:masterClrMapping/>
  </p:clrMapOvr>
  <p:transition>
    <p:wipe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1"/>
          <p:cNvSpPr>
            <a:spLocks noChangeArrowheads="1"/>
          </p:cNvSpPr>
          <p:nvPr/>
        </p:nvSpPr>
        <p:spPr bwMode="auto">
          <a:xfrm>
            <a:off x="228600" y="1238012"/>
            <a:ext cx="868680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1600" b="1" i="0" u="none" strike="noStrike" cap="none" normalizeH="0" baseline="0" dirty="0" smtClean="0">
                <a:ln>
                  <a:noFill/>
                </a:ln>
                <a:solidFill>
                  <a:schemeClr val="tx1"/>
                </a:solidFill>
                <a:effectLst/>
                <a:latin typeface="LotusBold"/>
                <a:ea typeface="Calibri" pitchFamily="34" charset="0"/>
                <a:cs typeface="B Roya" pitchFamily="2" charset="-78"/>
              </a:rPr>
              <a:t>تحلیل عکسها به روشهای متفاوتی می تواند انجام بپذیرد.روشهایی چون:</a:t>
            </a:r>
          </a:p>
          <a:p>
            <a:pPr marL="0" marR="0" lvl="0" indent="0" algn="r" defTabSz="914400" rtl="1" eaLnBrk="1" fontAlgn="base" latinLnBrk="0" hangingPunct="1">
              <a:lnSpc>
                <a:spcPct val="100000"/>
              </a:lnSpc>
              <a:spcBef>
                <a:spcPct val="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fa-IR" sz="2800" b="1" i="0" u="none" strike="noStrike" cap="none" normalizeH="0" baseline="0" dirty="0" smtClean="0">
                <a:ln>
                  <a:noFill/>
                </a:ln>
                <a:solidFill>
                  <a:srgbClr val="00B0F0"/>
                </a:solidFill>
                <a:effectLst/>
                <a:latin typeface="LotusBold"/>
                <a:ea typeface="Calibri" pitchFamily="34" charset="0"/>
                <a:cs typeface="B Roya" pitchFamily="2" charset="-78"/>
              </a:rPr>
              <a:t>مقایسه نقاط همدما</a:t>
            </a:r>
          </a:p>
          <a:p>
            <a:pPr marL="0" marR="0" lvl="0" indent="0" algn="r" defTabSz="914400" rtl="1" eaLnBrk="0" fontAlgn="base" latinLnBrk="0" hangingPunct="0">
              <a:lnSpc>
                <a:spcPct val="100000"/>
              </a:lnSpc>
              <a:spcBef>
                <a:spcPct val="0"/>
              </a:spcBef>
              <a:spcAft>
                <a:spcPct val="0"/>
              </a:spcAft>
              <a:buClrTx/>
              <a:buSzTx/>
              <a:buFontTx/>
              <a:buChar char="•"/>
              <a:tabLst/>
            </a:pPr>
            <a:endParaRPr kumimoji="0" lang="en-US" sz="2800" b="1" i="0" u="none" strike="noStrike" cap="none" normalizeH="0" baseline="0" dirty="0" smtClean="0">
              <a:ln>
                <a:noFill/>
              </a:ln>
              <a:solidFill>
                <a:srgbClr val="00B0F0"/>
              </a:solidFill>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fa-IR" sz="2800" b="1" i="0" u="none" strike="noStrike" cap="none" normalizeH="0" baseline="0" dirty="0" smtClean="0">
                <a:ln>
                  <a:noFill/>
                </a:ln>
                <a:solidFill>
                  <a:srgbClr val="00B0F0"/>
                </a:solidFill>
                <a:effectLst/>
                <a:latin typeface="LotusBold"/>
                <a:ea typeface="Calibri" pitchFamily="34" charset="0"/>
                <a:cs typeface="B Roya" pitchFamily="2" charset="-78"/>
              </a:rPr>
              <a:t>مقایسه با عکس قبلی تجهیز</a:t>
            </a:r>
          </a:p>
          <a:p>
            <a:pPr marL="0" marR="0" lvl="0" indent="0" algn="r" defTabSz="914400" rtl="1" eaLnBrk="0" fontAlgn="base" latinLnBrk="0" hangingPunct="0">
              <a:lnSpc>
                <a:spcPct val="100000"/>
              </a:lnSpc>
              <a:spcBef>
                <a:spcPct val="0"/>
              </a:spcBef>
              <a:spcAft>
                <a:spcPct val="0"/>
              </a:spcAft>
              <a:buClrTx/>
              <a:buSzTx/>
              <a:buFontTx/>
              <a:buChar char="•"/>
              <a:tabLst/>
            </a:pPr>
            <a:endParaRPr kumimoji="0" lang="en-US" sz="2800" b="1" i="0" u="none" strike="noStrike" cap="none" normalizeH="0" baseline="0" dirty="0" smtClean="0">
              <a:ln>
                <a:noFill/>
              </a:ln>
              <a:solidFill>
                <a:srgbClr val="00B0F0"/>
              </a:solidFill>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fa-IR" sz="2800" b="1" i="0" u="none" strike="noStrike" cap="none" normalizeH="0" baseline="0" dirty="0" smtClean="0">
                <a:ln>
                  <a:noFill/>
                </a:ln>
                <a:solidFill>
                  <a:srgbClr val="00B0F0"/>
                </a:solidFill>
                <a:effectLst/>
                <a:latin typeface="LotusBold"/>
                <a:ea typeface="Calibri" pitchFamily="34" charset="0"/>
                <a:cs typeface="B Roya" pitchFamily="2" charset="-78"/>
              </a:rPr>
              <a:t>مقایسه با استانداردهای موجود</a:t>
            </a:r>
          </a:p>
          <a:p>
            <a:pPr marL="0" marR="0" lvl="0" indent="0" algn="r" defTabSz="914400" rtl="1" eaLnBrk="0" fontAlgn="base" latinLnBrk="0" hangingPunct="0">
              <a:lnSpc>
                <a:spcPct val="100000"/>
              </a:lnSpc>
              <a:spcBef>
                <a:spcPct val="0"/>
              </a:spcBef>
              <a:spcAft>
                <a:spcPct val="0"/>
              </a:spcAft>
              <a:buClrTx/>
              <a:buSzTx/>
              <a:buFontTx/>
              <a:buChar char="•"/>
              <a:tabLst/>
            </a:pPr>
            <a:endParaRPr kumimoji="0" lang="en-US" sz="2800" b="1" i="0" u="none" strike="noStrike" cap="none" normalizeH="0" baseline="0" dirty="0" smtClean="0">
              <a:ln>
                <a:noFill/>
              </a:ln>
              <a:solidFill>
                <a:srgbClr val="00B0F0"/>
              </a:solidFill>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fa-IR" sz="2800" b="1" i="0" u="none" strike="noStrike" cap="none" normalizeH="0" baseline="0" dirty="0" smtClean="0">
                <a:ln>
                  <a:noFill/>
                </a:ln>
                <a:solidFill>
                  <a:srgbClr val="00B0F0"/>
                </a:solidFill>
                <a:effectLst/>
                <a:latin typeface="LotusBold"/>
                <a:ea typeface="Calibri" pitchFamily="34" charset="0"/>
                <a:cs typeface="B Roya" pitchFamily="2" charset="-78"/>
              </a:rPr>
              <a:t>مقایسه با تجهیز مشابه </a:t>
            </a:r>
            <a:endParaRPr kumimoji="0" lang="fa-IR" sz="2800" b="1" i="0" u="none" strike="noStrike" cap="none" normalizeH="0" baseline="0" dirty="0" smtClean="0">
              <a:ln>
                <a:noFill/>
              </a:ln>
              <a:solidFill>
                <a:srgbClr val="00B0F0"/>
              </a:solidFill>
              <a:effectLst/>
              <a:latin typeface="Arial" pitchFamily="34" charset="0"/>
              <a:cs typeface="B Roya" pitchFamily="2" charset="-78"/>
            </a:endParaRPr>
          </a:p>
        </p:txBody>
      </p:sp>
    </p:spTree>
  </p:cSld>
  <p:clrMapOvr>
    <a:masterClrMapping/>
  </p:clrMapOvr>
  <p:transition>
    <p:wipe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1"/>
          <p:cNvSpPr>
            <a:spLocks noChangeArrowheads="1"/>
          </p:cNvSpPr>
          <p:nvPr/>
        </p:nvSpPr>
        <p:spPr bwMode="auto">
          <a:xfrm>
            <a:off x="0" y="609600"/>
            <a:ext cx="91440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1600" b="1" i="0" u="none" strike="noStrike" cap="none" normalizeH="0" baseline="0" dirty="0" smtClean="0">
                <a:ln>
                  <a:noFill/>
                </a:ln>
                <a:solidFill>
                  <a:schemeClr val="tx1"/>
                </a:solidFill>
                <a:effectLst/>
                <a:latin typeface="LotusBold"/>
                <a:ea typeface="Calibri" pitchFamily="34" charset="0"/>
                <a:cs typeface="B Nazanin" pitchFamily="2" charset="-78"/>
              </a:rPr>
              <a:t>پس از عکسبرداری از تأسیسات،به کمک استاندارد </a:t>
            </a:r>
            <a:r>
              <a:rPr kumimoji="0" lang="en-US" sz="1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NETA</a:t>
            </a:r>
            <a:r>
              <a:rPr kumimoji="0" lang="fa-IR" sz="1600" b="1" i="0" u="none" strike="noStrike" cap="none" normalizeH="0" baseline="0" dirty="0" smtClean="0">
                <a:ln>
                  <a:noFill/>
                </a:ln>
                <a:solidFill>
                  <a:schemeClr val="tx1"/>
                </a:solidFill>
                <a:effectLst/>
                <a:latin typeface="LotusBold"/>
                <a:ea typeface="Calibri" pitchFamily="34" charset="0"/>
                <a:cs typeface="B Nazanin" pitchFamily="2" charset="-78"/>
              </a:rPr>
              <a:t> و همچنین مقایسه نقاط همدما به تحلیل عکسهای تهیه شده و یافتن عیوب احتمالی تأسیسات می پردازیم.</a:t>
            </a:r>
            <a:endParaRPr kumimoji="0" lang="fa-IR" sz="1600" b="1"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3" name="Table 2"/>
          <p:cNvGraphicFramePr>
            <a:graphicFrameLocks noGrp="1"/>
          </p:cNvGraphicFramePr>
          <p:nvPr/>
        </p:nvGraphicFramePr>
        <p:xfrm>
          <a:off x="685800" y="1371600"/>
          <a:ext cx="8001000" cy="4321048"/>
        </p:xfrm>
        <a:graphic>
          <a:graphicData uri="http://schemas.openxmlformats.org/drawingml/2006/table">
            <a:tbl>
              <a:tblPr rtl="1"/>
              <a:tblGrid>
                <a:gridCol w="703052"/>
                <a:gridCol w="1462177"/>
                <a:gridCol w="1462177"/>
                <a:gridCol w="2445589"/>
                <a:gridCol w="1928005"/>
              </a:tblGrid>
              <a:tr h="1043940">
                <a:tc>
                  <a:txBody>
                    <a:bodyPr/>
                    <a:lstStyle/>
                    <a:p>
                      <a:pPr algn="ctr" rtl="1">
                        <a:lnSpc>
                          <a:spcPct val="115000"/>
                        </a:lnSpc>
                        <a:spcAft>
                          <a:spcPts val="0"/>
                        </a:spcAft>
                      </a:pPr>
                      <a:r>
                        <a:rPr lang="fa-IR" sz="1600" b="1" dirty="0">
                          <a:latin typeface="LotusBold"/>
                          <a:ea typeface="Times New Roman"/>
                          <a:cs typeface="B Zar"/>
                        </a:rPr>
                        <a:t>اولویت</a:t>
                      </a:r>
                      <a:endParaRPr lang="en-US" sz="16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b="1">
                          <a:latin typeface="LotusBold"/>
                          <a:ea typeface="Times New Roman"/>
                          <a:cs typeface="B Zar"/>
                        </a:rPr>
                        <a:t>تفاوت دما مابین اجزای مشابه تحت بار همسان</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b="1">
                          <a:latin typeface="LotusBold"/>
                          <a:ea typeface="Times New Roman"/>
                          <a:cs typeface="B Zar"/>
                        </a:rPr>
                        <a:t>تفاوت حرارت با دمای محیط</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b="1">
                          <a:latin typeface="LotusBold"/>
                          <a:ea typeface="Times New Roman"/>
                          <a:cs typeface="B Zar"/>
                        </a:rPr>
                        <a:t>فعالیت توصیه شده اصلاحی</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b="1">
                          <a:latin typeface="LotusBold"/>
                          <a:ea typeface="Times New Roman"/>
                          <a:cs typeface="B Zar"/>
                        </a:rPr>
                        <a:t>شرایط تجهیز از لحاظ وخامت عیب</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5960">
                <a:tc>
                  <a:txBody>
                    <a:bodyPr/>
                    <a:lstStyle/>
                    <a:p>
                      <a:pPr algn="ctr" rtl="1">
                        <a:lnSpc>
                          <a:spcPct val="115000"/>
                        </a:lnSpc>
                        <a:spcAft>
                          <a:spcPts val="0"/>
                        </a:spcAft>
                      </a:pPr>
                      <a:r>
                        <a:rPr lang="fa-IR" sz="1600">
                          <a:latin typeface="LotusBold"/>
                          <a:ea typeface="Times New Roman"/>
                          <a:cs typeface="B Zar"/>
                        </a:rPr>
                        <a:t>4</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a:latin typeface="LotusBold"/>
                          <a:ea typeface="Times New Roman"/>
                          <a:cs typeface="B Zar"/>
                        </a:rPr>
                        <a:t>1 الی 3 درجه</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a:latin typeface="LotusBold"/>
                          <a:ea typeface="Times New Roman"/>
                          <a:cs typeface="B Zar"/>
                        </a:rPr>
                        <a:t>1 الی 10 درجه</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b="1">
                          <a:latin typeface="TitrBold"/>
                          <a:ea typeface="Times New Roman"/>
                          <a:cs typeface="B Zar"/>
                        </a:rPr>
                        <a:t>احتمال</a:t>
                      </a:r>
                      <a:r>
                        <a:rPr lang="fa-IR" sz="1600" b="1">
                          <a:latin typeface="TitrBold"/>
                          <a:ea typeface="Times New Roman"/>
                          <a:cs typeface="TitrBold"/>
                        </a:rPr>
                        <a:t> </a:t>
                      </a:r>
                      <a:r>
                        <a:rPr lang="fa-IR" sz="1600" b="1">
                          <a:latin typeface="TitrBold"/>
                          <a:ea typeface="Times New Roman"/>
                          <a:cs typeface="B Zar"/>
                        </a:rPr>
                        <a:t>وجود</a:t>
                      </a:r>
                      <a:r>
                        <a:rPr lang="fa-IR" sz="1600" b="1">
                          <a:latin typeface="TitrBold"/>
                          <a:ea typeface="Times New Roman"/>
                          <a:cs typeface="TitrBold"/>
                        </a:rPr>
                        <a:t> </a:t>
                      </a:r>
                      <a:r>
                        <a:rPr lang="fa-IR" sz="1600" b="1">
                          <a:latin typeface="TitrBold"/>
                          <a:ea typeface="Times New Roman"/>
                          <a:cs typeface="B Zar"/>
                        </a:rPr>
                        <a:t>عيب</a:t>
                      </a:r>
                      <a:r>
                        <a:rPr lang="fa-IR" sz="1600" b="1">
                          <a:latin typeface="TitrBold"/>
                          <a:ea typeface="Times New Roman"/>
                          <a:cs typeface="TitrBold"/>
                        </a:rPr>
                        <a:t> </a:t>
                      </a:r>
                      <a:r>
                        <a:rPr lang="fa-IR" sz="1600" b="1">
                          <a:latin typeface="TitrBold"/>
                          <a:ea typeface="Times New Roman"/>
                          <a:cs typeface="B Zar"/>
                        </a:rPr>
                        <a:t>،</a:t>
                      </a:r>
                      <a:r>
                        <a:rPr lang="fa-IR" sz="1600" b="1">
                          <a:latin typeface="TitrBold"/>
                          <a:ea typeface="Times New Roman"/>
                          <a:cs typeface="TitrBold"/>
                        </a:rPr>
                        <a:t> </a:t>
                      </a:r>
                      <a:r>
                        <a:rPr lang="fa-IR" sz="1600" b="1">
                          <a:latin typeface="TitrBold"/>
                          <a:ea typeface="Times New Roman"/>
                          <a:cs typeface="B Zar"/>
                        </a:rPr>
                        <a:t>نياز</a:t>
                      </a:r>
                      <a:r>
                        <a:rPr lang="fa-IR" sz="1600" b="1">
                          <a:latin typeface="TitrBold"/>
                          <a:ea typeface="Times New Roman"/>
                          <a:cs typeface="TitrBold"/>
                        </a:rPr>
                        <a:t> </a:t>
                      </a:r>
                      <a:r>
                        <a:rPr lang="fa-IR" sz="1600" b="1">
                          <a:latin typeface="TitrBold"/>
                          <a:ea typeface="Times New Roman"/>
                          <a:cs typeface="B Zar"/>
                        </a:rPr>
                        <a:t>به</a:t>
                      </a:r>
                      <a:r>
                        <a:rPr lang="fa-IR" sz="1600" b="1">
                          <a:latin typeface="TitrBold"/>
                          <a:ea typeface="Times New Roman"/>
                          <a:cs typeface="TitrBold"/>
                        </a:rPr>
                        <a:t> </a:t>
                      </a:r>
                      <a:r>
                        <a:rPr lang="fa-IR" sz="1600" b="1">
                          <a:latin typeface="TitrBold"/>
                          <a:ea typeface="Times New Roman"/>
                          <a:cs typeface="B Zar"/>
                        </a:rPr>
                        <a:t>بررسي</a:t>
                      </a:r>
                      <a:r>
                        <a:rPr lang="fa-IR" sz="1600" b="1">
                          <a:latin typeface="TitrBold"/>
                          <a:ea typeface="Times New Roman"/>
                          <a:cs typeface="TitrBold"/>
                        </a:rPr>
                        <a:t> </a:t>
                      </a:r>
                      <a:r>
                        <a:rPr lang="fa-IR" sz="1600" b="1">
                          <a:latin typeface="TitrBold"/>
                          <a:ea typeface="Times New Roman"/>
                          <a:cs typeface="B Zar"/>
                        </a:rPr>
                        <a:t>بيشتر</a:t>
                      </a:r>
                      <a:r>
                        <a:rPr lang="fa-IR" sz="1600" b="1">
                          <a:latin typeface="TitrBold"/>
                          <a:ea typeface="Times New Roman"/>
                          <a:cs typeface="TitrBold"/>
                        </a:rPr>
                        <a:t> </a:t>
                      </a:r>
                      <a:r>
                        <a:rPr lang="fa-IR" sz="1600" b="1">
                          <a:latin typeface="TitrBold"/>
                          <a:ea typeface="Times New Roman"/>
                          <a:cs typeface="B Zar"/>
                        </a:rPr>
                        <a:t>و مراقبت</a:t>
                      </a:r>
                      <a:r>
                        <a:rPr lang="fa-IR" sz="1600" b="1">
                          <a:latin typeface="TitrBold"/>
                          <a:ea typeface="Times New Roman"/>
                          <a:cs typeface="TitrBold"/>
                        </a:rPr>
                        <a:t> </a:t>
                      </a:r>
                      <a:r>
                        <a:rPr lang="fa-IR" sz="1600" b="1">
                          <a:latin typeface="TitrBold"/>
                          <a:ea typeface="Times New Roman"/>
                          <a:cs typeface="B Zar"/>
                        </a:rPr>
                        <a:t>و</a:t>
                      </a:r>
                      <a:r>
                        <a:rPr lang="fa-IR" sz="1600" b="1">
                          <a:latin typeface="TitrBold"/>
                          <a:ea typeface="Times New Roman"/>
                          <a:cs typeface="TitrBold"/>
                        </a:rPr>
                        <a:t> </a:t>
                      </a:r>
                      <a:r>
                        <a:rPr lang="fa-IR" sz="1600" b="1">
                          <a:latin typeface="TitrBold"/>
                          <a:ea typeface="Times New Roman"/>
                          <a:cs typeface="B Zar"/>
                        </a:rPr>
                        <a:t>كنترل</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b="1">
                          <a:latin typeface="TitrBold"/>
                          <a:ea typeface="Times New Roman"/>
                          <a:cs typeface="B Zar"/>
                        </a:rPr>
                        <a:t>احتمال</a:t>
                      </a:r>
                      <a:r>
                        <a:rPr lang="fa-IR" sz="1600" b="1">
                          <a:latin typeface="TitrBold"/>
                          <a:ea typeface="Times New Roman"/>
                          <a:cs typeface="TitrBold"/>
                        </a:rPr>
                        <a:t> </a:t>
                      </a:r>
                      <a:r>
                        <a:rPr lang="fa-IR" sz="1600" b="1">
                          <a:latin typeface="TitrBold"/>
                          <a:ea typeface="Times New Roman"/>
                          <a:cs typeface="B Zar"/>
                        </a:rPr>
                        <a:t>وجود</a:t>
                      </a:r>
                      <a:r>
                        <a:rPr lang="fa-IR" sz="1600" b="1">
                          <a:latin typeface="TitrBold"/>
                          <a:ea typeface="Times New Roman"/>
                          <a:cs typeface="TitrBold"/>
                        </a:rPr>
                        <a:t> </a:t>
                      </a:r>
                      <a:r>
                        <a:rPr lang="fa-IR" sz="1600" b="1">
                          <a:latin typeface="TitrBold"/>
                          <a:ea typeface="Times New Roman"/>
                          <a:cs typeface="B Zar"/>
                        </a:rPr>
                        <a:t>عيب</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3940">
                <a:tc>
                  <a:txBody>
                    <a:bodyPr/>
                    <a:lstStyle/>
                    <a:p>
                      <a:pPr algn="ctr" rtl="1">
                        <a:lnSpc>
                          <a:spcPct val="115000"/>
                        </a:lnSpc>
                        <a:spcAft>
                          <a:spcPts val="0"/>
                        </a:spcAft>
                      </a:pPr>
                      <a:r>
                        <a:rPr lang="fa-IR" sz="1600">
                          <a:latin typeface="LotusBold"/>
                          <a:ea typeface="Times New Roman"/>
                          <a:cs typeface="B Zar"/>
                        </a:rPr>
                        <a:t>3</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a:latin typeface="LotusBold"/>
                          <a:ea typeface="Times New Roman"/>
                          <a:cs typeface="B Zar"/>
                        </a:rPr>
                        <a:t>4 الی 15 درجه</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a:latin typeface="LotusBold"/>
                          <a:ea typeface="Times New Roman"/>
                          <a:cs typeface="B Zar"/>
                        </a:rPr>
                        <a:t>11 الی 20درجه</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b="1">
                          <a:latin typeface="TitrBold"/>
                          <a:ea typeface="Times New Roman"/>
                          <a:cs typeface="B Zar"/>
                        </a:rPr>
                        <a:t>بيانگر</a:t>
                      </a:r>
                      <a:r>
                        <a:rPr lang="fa-IR" sz="1600" b="1">
                          <a:latin typeface="TitrBold"/>
                          <a:ea typeface="Times New Roman"/>
                          <a:cs typeface="TitrBold"/>
                        </a:rPr>
                        <a:t> </a:t>
                      </a:r>
                      <a:r>
                        <a:rPr lang="fa-IR" sz="1600" b="1">
                          <a:latin typeface="TitrBold"/>
                          <a:ea typeface="Times New Roman"/>
                          <a:cs typeface="B Zar"/>
                        </a:rPr>
                        <a:t>وجود</a:t>
                      </a:r>
                      <a:r>
                        <a:rPr lang="fa-IR" sz="1600" b="1">
                          <a:latin typeface="TitrBold"/>
                          <a:ea typeface="Times New Roman"/>
                          <a:cs typeface="TitrBold"/>
                        </a:rPr>
                        <a:t> </a:t>
                      </a:r>
                      <a:r>
                        <a:rPr lang="fa-IR" sz="1600" b="1">
                          <a:latin typeface="TitrBold"/>
                          <a:ea typeface="Times New Roman"/>
                          <a:cs typeface="B Zar"/>
                        </a:rPr>
                        <a:t>عيب</a:t>
                      </a:r>
                      <a:r>
                        <a:rPr lang="fa-IR" sz="1600" b="1">
                          <a:latin typeface="TitrBold"/>
                          <a:ea typeface="Times New Roman"/>
                          <a:cs typeface="TitrBold"/>
                        </a:rPr>
                        <a:t> </a:t>
                      </a:r>
                      <a:r>
                        <a:rPr lang="fa-IR" sz="1600" b="1">
                          <a:latin typeface="TitrBold"/>
                          <a:ea typeface="Times New Roman"/>
                          <a:cs typeface="B Zar"/>
                        </a:rPr>
                        <a:t>احتمالي</a:t>
                      </a:r>
                      <a:r>
                        <a:rPr lang="fa-IR" sz="1600" b="1">
                          <a:latin typeface="TitrBold"/>
                          <a:ea typeface="Times New Roman"/>
                          <a:cs typeface="TitrBold"/>
                        </a:rPr>
                        <a:t> </a:t>
                      </a:r>
                      <a:r>
                        <a:rPr lang="fa-IR" sz="1600" b="1">
                          <a:latin typeface="TitrBold"/>
                          <a:ea typeface="Times New Roman"/>
                          <a:cs typeface="B Zar"/>
                        </a:rPr>
                        <a:t>،</a:t>
                      </a:r>
                      <a:r>
                        <a:rPr lang="fa-IR" sz="1600" b="1">
                          <a:latin typeface="TitrBold"/>
                          <a:ea typeface="Times New Roman"/>
                          <a:cs typeface="TitrBold"/>
                        </a:rPr>
                        <a:t> </a:t>
                      </a:r>
                      <a:r>
                        <a:rPr lang="fa-IR" sz="1600" b="1">
                          <a:latin typeface="TitrBold"/>
                          <a:ea typeface="Times New Roman"/>
                          <a:cs typeface="B Zar"/>
                        </a:rPr>
                        <a:t>در</a:t>
                      </a:r>
                      <a:r>
                        <a:rPr lang="fa-IR" sz="1600" b="1">
                          <a:latin typeface="TitrBold"/>
                          <a:ea typeface="Times New Roman"/>
                          <a:cs typeface="TitrBold"/>
                        </a:rPr>
                        <a:t> </a:t>
                      </a:r>
                      <a:r>
                        <a:rPr lang="fa-IR" sz="1600" b="1">
                          <a:latin typeface="TitrBold"/>
                          <a:ea typeface="Times New Roman"/>
                          <a:cs typeface="B Zar"/>
                        </a:rPr>
                        <a:t>ليست</a:t>
                      </a:r>
                      <a:endParaRPr lang="en-US" sz="1600">
                        <a:latin typeface="Calibri"/>
                        <a:ea typeface="Calibri"/>
                        <a:cs typeface="Arial"/>
                      </a:endParaRPr>
                    </a:p>
                    <a:p>
                      <a:pPr algn="ctr" rtl="1">
                        <a:lnSpc>
                          <a:spcPct val="115000"/>
                        </a:lnSpc>
                        <a:spcAft>
                          <a:spcPts val="0"/>
                        </a:spcAft>
                      </a:pPr>
                      <a:r>
                        <a:rPr lang="fa-IR" sz="1600" b="1">
                          <a:latin typeface="TitrBold"/>
                          <a:ea typeface="Times New Roman"/>
                          <a:cs typeface="B Zar"/>
                        </a:rPr>
                        <a:t>نوبتكاري</a:t>
                      </a:r>
                      <a:r>
                        <a:rPr lang="fa-IR" sz="1600" b="1">
                          <a:latin typeface="TitrBold"/>
                          <a:ea typeface="Times New Roman"/>
                          <a:cs typeface="TitrBold"/>
                        </a:rPr>
                        <a:t> </a:t>
                      </a:r>
                      <a:r>
                        <a:rPr lang="fa-IR" sz="1600" b="1">
                          <a:latin typeface="TitrBold"/>
                          <a:ea typeface="Times New Roman"/>
                          <a:cs typeface="B Zar"/>
                        </a:rPr>
                        <a:t>تعميرات</a:t>
                      </a:r>
                      <a:r>
                        <a:rPr lang="fa-IR" sz="1600" b="1">
                          <a:latin typeface="TitrBold"/>
                          <a:ea typeface="Times New Roman"/>
                          <a:cs typeface="TitrBold"/>
                        </a:rPr>
                        <a:t> </a:t>
                      </a:r>
                      <a:r>
                        <a:rPr lang="fa-IR" sz="1600" b="1">
                          <a:latin typeface="TitrBold"/>
                          <a:ea typeface="Times New Roman"/>
                          <a:cs typeface="B Zar"/>
                        </a:rPr>
                        <a:t>قرار</a:t>
                      </a:r>
                      <a:r>
                        <a:rPr lang="fa-IR" sz="1600" b="1">
                          <a:latin typeface="TitrBold"/>
                          <a:ea typeface="Times New Roman"/>
                          <a:cs typeface="TitrBold"/>
                        </a:rPr>
                        <a:t> </a:t>
                      </a:r>
                      <a:r>
                        <a:rPr lang="fa-IR" sz="1600" b="1">
                          <a:latin typeface="TitrBold"/>
                          <a:ea typeface="Times New Roman"/>
                          <a:cs typeface="B Zar"/>
                        </a:rPr>
                        <a:t>گيرد</a:t>
                      </a:r>
                      <a:r>
                        <a:rPr lang="fa-IR" sz="1600">
                          <a:latin typeface="LotusBold"/>
                          <a:ea typeface="Times New Roman"/>
                          <a:cs typeface="B Zar"/>
                        </a:rPr>
                        <a:t>.</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b="1">
                          <a:latin typeface="TitrBold"/>
                          <a:ea typeface="Times New Roman"/>
                          <a:cs typeface="B Zar"/>
                        </a:rPr>
                        <a:t>وجود</a:t>
                      </a:r>
                      <a:r>
                        <a:rPr lang="fa-IR" sz="1600" b="1">
                          <a:latin typeface="TitrBold"/>
                          <a:ea typeface="Times New Roman"/>
                          <a:cs typeface="TitrBold"/>
                        </a:rPr>
                        <a:t> </a:t>
                      </a:r>
                      <a:r>
                        <a:rPr lang="fa-IR" sz="1600" b="1">
                          <a:latin typeface="TitrBold"/>
                          <a:ea typeface="Times New Roman"/>
                          <a:cs typeface="B Zar"/>
                        </a:rPr>
                        <a:t>عيب</a:t>
                      </a:r>
                      <a:r>
                        <a:rPr lang="fa-IR" sz="1600" b="1">
                          <a:latin typeface="TitrBold"/>
                          <a:ea typeface="Times New Roman"/>
                          <a:cs typeface="TitrBold"/>
                        </a:rPr>
                        <a:t> </a:t>
                      </a:r>
                      <a:r>
                        <a:rPr lang="fa-IR" sz="1600" b="1">
                          <a:latin typeface="TitrBold"/>
                          <a:ea typeface="Times New Roman"/>
                          <a:cs typeface="B Zar"/>
                        </a:rPr>
                        <a:t>در</a:t>
                      </a:r>
                      <a:r>
                        <a:rPr lang="fa-IR" sz="1600" b="1">
                          <a:latin typeface="TitrBold"/>
                          <a:ea typeface="Times New Roman"/>
                          <a:cs typeface="TitrBold"/>
                        </a:rPr>
                        <a:t> </a:t>
                      </a:r>
                      <a:r>
                        <a:rPr lang="fa-IR" sz="1600" b="1">
                          <a:latin typeface="TitrBold"/>
                          <a:ea typeface="Times New Roman"/>
                          <a:cs typeface="B Zar"/>
                        </a:rPr>
                        <a:t>مراحل</a:t>
                      </a:r>
                      <a:endParaRPr lang="en-US" sz="1600">
                        <a:latin typeface="Calibri"/>
                        <a:ea typeface="Calibri"/>
                        <a:cs typeface="Arial"/>
                      </a:endParaRPr>
                    </a:p>
                    <a:p>
                      <a:pPr algn="ctr" rtl="1">
                        <a:lnSpc>
                          <a:spcPct val="115000"/>
                        </a:lnSpc>
                        <a:spcAft>
                          <a:spcPts val="0"/>
                        </a:spcAft>
                      </a:pPr>
                      <a:r>
                        <a:rPr lang="fa-IR" sz="1600" b="1">
                          <a:latin typeface="TitrBold"/>
                          <a:ea typeface="Times New Roman"/>
                          <a:cs typeface="B Zar"/>
                        </a:rPr>
                        <a:t>اوليه</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5960">
                <a:tc>
                  <a:txBody>
                    <a:bodyPr/>
                    <a:lstStyle/>
                    <a:p>
                      <a:pPr algn="ctr" rtl="1">
                        <a:lnSpc>
                          <a:spcPct val="115000"/>
                        </a:lnSpc>
                        <a:spcAft>
                          <a:spcPts val="0"/>
                        </a:spcAft>
                      </a:pPr>
                      <a:r>
                        <a:rPr lang="fa-IR" sz="1600">
                          <a:latin typeface="LotusBold"/>
                          <a:ea typeface="Times New Roman"/>
                          <a:cs typeface="B Zar"/>
                        </a:rPr>
                        <a:t>2</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a:latin typeface="LotusBold"/>
                          <a:ea typeface="Times New Roman"/>
                          <a:cs typeface="B Zar"/>
                        </a:rPr>
                        <a:t>بیش از 15 درجه</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a:latin typeface="LotusBold"/>
                          <a:ea typeface="Times New Roman"/>
                          <a:cs typeface="B Zar"/>
                        </a:rPr>
                        <a:t>21 الی 40 درجه</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b="1">
                          <a:latin typeface="TitrBold"/>
                          <a:ea typeface="Times New Roman"/>
                          <a:cs typeface="B Zar"/>
                        </a:rPr>
                        <a:t>تحت</a:t>
                      </a:r>
                      <a:r>
                        <a:rPr lang="fa-IR" sz="1600" b="1">
                          <a:latin typeface="TitrBold"/>
                          <a:ea typeface="Times New Roman"/>
                          <a:cs typeface="TitrBold"/>
                        </a:rPr>
                        <a:t> </a:t>
                      </a:r>
                      <a:r>
                        <a:rPr lang="fa-IR" sz="1600" b="1">
                          <a:latin typeface="TitrBold"/>
                          <a:ea typeface="Times New Roman"/>
                          <a:cs typeface="B Zar"/>
                        </a:rPr>
                        <a:t>نظر</a:t>
                      </a:r>
                      <a:r>
                        <a:rPr lang="fa-IR" sz="1600" b="1">
                          <a:latin typeface="TitrBold"/>
                          <a:ea typeface="Times New Roman"/>
                          <a:cs typeface="TitrBold"/>
                        </a:rPr>
                        <a:t> </a:t>
                      </a:r>
                      <a:r>
                        <a:rPr lang="fa-IR" sz="1600" b="1">
                          <a:latin typeface="TitrBold"/>
                          <a:ea typeface="Times New Roman"/>
                          <a:cs typeface="B Zar"/>
                        </a:rPr>
                        <a:t>قرار</a:t>
                      </a:r>
                      <a:r>
                        <a:rPr lang="fa-IR" sz="1600" b="1">
                          <a:latin typeface="TitrBold"/>
                          <a:ea typeface="Times New Roman"/>
                          <a:cs typeface="TitrBold"/>
                        </a:rPr>
                        <a:t> </a:t>
                      </a:r>
                      <a:r>
                        <a:rPr lang="fa-IR" sz="1600" b="1">
                          <a:latin typeface="TitrBold"/>
                          <a:ea typeface="Times New Roman"/>
                          <a:cs typeface="B Zar"/>
                        </a:rPr>
                        <a:t>گرفته</a:t>
                      </a:r>
                      <a:r>
                        <a:rPr lang="fa-IR" sz="1600" b="1">
                          <a:latin typeface="TitrBold"/>
                          <a:ea typeface="Times New Roman"/>
                          <a:cs typeface="TitrBold"/>
                        </a:rPr>
                        <a:t> </a:t>
                      </a:r>
                      <a:r>
                        <a:rPr lang="fa-IR" sz="1600" b="1">
                          <a:latin typeface="TitrBold"/>
                          <a:ea typeface="Times New Roman"/>
                          <a:cs typeface="B Zar"/>
                        </a:rPr>
                        <a:t>و</a:t>
                      </a:r>
                      <a:r>
                        <a:rPr lang="fa-IR" sz="1600" b="1">
                          <a:latin typeface="TitrBold"/>
                          <a:ea typeface="Times New Roman"/>
                          <a:cs typeface="TitrBold"/>
                        </a:rPr>
                        <a:t> </a:t>
                      </a:r>
                      <a:r>
                        <a:rPr lang="fa-IR" sz="1600" b="1">
                          <a:latin typeface="TitrBold"/>
                          <a:ea typeface="Times New Roman"/>
                          <a:cs typeface="B Zar"/>
                        </a:rPr>
                        <a:t>اقدام</a:t>
                      </a:r>
                      <a:r>
                        <a:rPr lang="fa-IR" sz="1600" b="1">
                          <a:latin typeface="TitrBold"/>
                          <a:ea typeface="Times New Roman"/>
                          <a:cs typeface="TitrBold"/>
                        </a:rPr>
                        <a:t> </a:t>
                      </a:r>
                      <a:r>
                        <a:rPr lang="fa-IR" sz="1600" b="1">
                          <a:latin typeface="TitrBold"/>
                          <a:ea typeface="Times New Roman"/>
                          <a:cs typeface="B Zar"/>
                        </a:rPr>
                        <a:t>اصلاحي</a:t>
                      </a:r>
                      <a:r>
                        <a:rPr lang="fa-IR" sz="1600" b="1">
                          <a:latin typeface="TitrBold"/>
                          <a:ea typeface="Times New Roman"/>
                          <a:cs typeface="TitrBold"/>
                        </a:rPr>
                        <a:t> </a:t>
                      </a:r>
                      <a:r>
                        <a:rPr lang="fa-IR" sz="1600" b="1">
                          <a:latin typeface="TitrBold"/>
                          <a:ea typeface="Times New Roman"/>
                          <a:cs typeface="B Zar"/>
                        </a:rPr>
                        <a:t>در اولين</a:t>
                      </a:r>
                      <a:r>
                        <a:rPr lang="fa-IR" sz="1600" b="1">
                          <a:latin typeface="TitrBold"/>
                          <a:ea typeface="Times New Roman"/>
                          <a:cs typeface="TitrBold"/>
                        </a:rPr>
                        <a:t> </a:t>
                      </a:r>
                      <a:r>
                        <a:rPr lang="fa-IR" sz="1600" b="1">
                          <a:latin typeface="TitrBold"/>
                          <a:ea typeface="Times New Roman"/>
                          <a:cs typeface="B Zar"/>
                        </a:rPr>
                        <a:t>فرصت</a:t>
                      </a:r>
                      <a:r>
                        <a:rPr lang="fa-IR" sz="1600" b="1">
                          <a:latin typeface="TitrBold"/>
                          <a:ea typeface="Times New Roman"/>
                          <a:cs typeface="TitrBold"/>
                        </a:rPr>
                        <a:t> </a:t>
                      </a:r>
                      <a:r>
                        <a:rPr lang="fa-IR" sz="1600" b="1">
                          <a:latin typeface="TitrBold"/>
                          <a:ea typeface="Times New Roman"/>
                          <a:cs typeface="B Zar"/>
                        </a:rPr>
                        <a:t>بعمل</a:t>
                      </a:r>
                      <a:r>
                        <a:rPr lang="fa-IR" sz="1600" b="1">
                          <a:latin typeface="TitrBold"/>
                          <a:ea typeface="Times New Roman"/>
                          <a:cs typeface="TitrBold"/>
                        </a:rPr>
                        <a:t> </a:t>
                      </a:r>
                      <a:r>
                        <a:rPr lang="fa-IR" sz="1600" b="1">
                          <a:latin typeface="TitrBold"/>
                          <a:ea typeface="Times New Roman"/>
                          <a:cs typeface="B Zar"/>
                        </a:rPr>
                        <a:t>آيد</a:t>
                      </a:r>
                      <a:r>
                        <a:rPr lang="en-US" sz="1600" b="1">
                          <a:latin typeface="TitrBold"/>
                          <a:ea typeface="Times New Roman"/>
                          <a:cs typeface="B Zar"/>
                        </a:rPr>
                        <a:t>.</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b="1">
                          <a:latin typeface="TitrBold"/>
                          <a:ea typeface="Times New Roman"/>
                          <a:cs typeface="B Zar"/>
                        </a:rPr>
                        <a:t>عيب</a:t>
                      </a:r>
                      <a:r>
                        <a:rPr lang="fa-IR" sz="1600" b="1">
                          <a:latin typeface="TitrBold"/>
                          <a:ea typeface="Times New Roman"/>
                          <a:cs typeface="TitrBold"/>
                        </a:rPr>
                        <a:t> </a:t>
                      </a:r>
                      <a:r>
                        <a:rPr lang="fa-IR" sz="1600" b="1">
                          <a:latin typeface="TitrBold"/>
                          <a:ea typeface="Times New Roman"/>
                          <a:cs typeface="B Zar"/>
                        </a:rPr>
                        <a:t>توسعه</a:t>
                      </a:r>
                      <a:r>
                        <a:rPr lang="fa-IR" sz="1600" b="1">
                          <a:latin typeface="TitrBold"/>
                          <a:ea typeface="Times New Roman"/>
                          <a:cs typeface="TitrBold"/>
                        </a:rPr>
                        <a:t> </a:t>
                      </a:r>
                      <a:r>
                        <a:rPr lang="fa-IR" sz="1600" b="1">
                          <a:latin typeface="TitrBold"/>
                          <a:ea typeface="Times New Roman"/>
                          <a:cs typeface="B Zar"/>
                        </a:rPr>
                        <a:t>يافته</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5960">
                <a:tc>
                  <a:txBody>
                    <a:bodyPr/>
                    <a:lstStyle/>
                    <a:p>
                      <a:pPr algn="ctr" rtl="1">
                        <a:lnSpc>
                          <a:spcPct val="115000"/>
                        </a:lnSpc>
                        <a:spcAft>
                          <a:spcPts val="0"/>
                        </a:spcAft>
                      </a:pPr>
                      <a:r>
                        <a:rPr lang="fa-IR" sz="1600">
                          <a:latin typeface="LotusBold"/>
                          <a:ea typeface="Times New Roman"/>
                          <a:cs typeface="B Zar"/>
                        </a:rPr>
                        <a:t>1</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a:latin typeface="LotusBold"/>
                          <a:ea typeface="Times New Roman"/>
                          <a:cs typeface="B Zar"/>
                        </a:rPr>
                        <a:t>بیش از 15 درجه</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a:latin typeface="LotusBold"/>
                          <a:ea typeface="Times New Roman"/>
                          <a:cs typeface="B Zar"/>
                        </a:rPr>
                        <a:t>بیش از 40 درجه</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b="1">
                          <a:latin typeface="TitrBold"/>
                          <a:ea typeface="Times New Roman"/>
                          <a:cs typeface="B Zar"/>
                        </a:rPr>
                        <a:t>تعمير</a:t>
                      </a:r>
                      <a:r>
                        <a:rPr lang="fa-IR" sz="1600" b="1">
                          <a:latin typeface="TitrBold"/>
                          <a:ea typeface="Times New Roman"/>
                          <a:cs typeface="TitrBold"/>
                        </a:rPr>
                        <a:t> </a:t>
                      </a:r>
                      <a:r>
                        <a:rPr lang="fa-IR" sz="1600" b="1">
                          <a:latin typeface="TitrBold"/>
                          <a:ea typeface="Times New Roman"/>
                          <a:cs typeface="B Zar"/>
                        </a:rPr>
                        <a:t>آني(</a:t>
                      </a:r>
                      <a:r>
                        <a:rPr lang="fa-IR" sz="1600" b="1">
                          <a:latin typeface="TitrBold"/>
                          <a:ea typeface="Times New Roman"/>
                          <a:cs typeface="TitrBold"/>
                        </a:rPr>
                        <a:t> </a:t>
                      </a:r>
                      <a:r>
                        <a:rPr lang="fa-IR" sz="1600" b="1">
                          <a:latin typeface="TitrBold"/>
                          <a:ea typeface="Times New Roman"/>
                          <a:cs typeface="B Zar"/>
                        </a:rPr>
                        <a:t>بدون</a:t>
                      </a:r>
                      <a:r>
                        <a:rPr lang="fa-IR" sz="1600" b="1">
                          <a:latin typeface="TitrBold"/>
                          <a:ea typeface="Times New Roman"/>
                          <a:cs typeface="TitrBold"/>
                        </a:rPr>
                        <a:t> </a:t>
                      </a:r>
                      <a:r>
                        <a:rPr lang="fa-IR" sz="1600" b="1">
                          <a:latin typeface="TitrBold"/>
                          <a:ea typeface="Times New Roman"/>
                          <a:cs typeface="B Zar"/>
                        </a:rPr>
                        <a:t>فوت</a:t>
                      </a:r>
                      <a:r>
                        <a:rPr lang="fa-IR" sz="1600" b="1">
                          <a:latin typeface="TitrBold"/>
                          <a:ea typeface="Times New Roman"/>
                          <a:cs typeface="TitrBold"/>
                        </a:rPr>
                        <a:t> </a:t>
                      </a:r>
                      <a:r>
                        <a:rPr lang="fa-IR" sz="1600" b="1">
                          <a:latin typeface="TitrBold"/>
                          <a:ea typeface="Times New Roman"/>
                          <a:cs typeface="B Zar"/>
                        </a:rPr>
                        <a:t>وقت</a:t>
                      </a:r>
                      <a:r>
                        <a:rPr lang="fa-IR" sz="1600" b="1">
                          <a:latin typeface="TitrBold"/>
                          <a:ea typeface="Times New Roman"/>
                          <a:cs typeface="TitrBold"/>
                        </a:rPr>
                        <a:t> </a:t>
                      </a:r>
                      <a:r>
                        <a:rPr lang="fa-IR" sz="1600" b="1">
                          <a:latin typeface="TitrBold"/>
                          <a:ea typeface="Times New Roman"/>
                          <a:cs typeface="B Zar"/>
                        </a:rPr>
                        <a:t>سرويس</a:t>
                      </a:r>
                      <a:r>
                        <a:rPr lang="fa-IR" sz="1600" b="1">
                          <a:latin typeface="TitrBold"/>
                          <a:ea typeface="Times New Roman"/>
                          <a:cs typeface="TitrBold"/>
                        </a:rPr>
                        <a:t> </a:t>
                      </a:r>
                      <a:r>
                        <a:rPr lang="fa-IR" sz="1600" b="1">
                          <a:latin typeface="TitrBold"/>
                          <a:ea typeface="Times New Roman"/>
                          <a:cs typeface="B Zar"/>
                        </a:rPr>
                        <a:t>گردد</a:t>
                      </a:r>
                      <a:r>
                        <a:rPr lang="en-US" sz="1600" b="1">
                          <a:latin typeface="Calibri"/>
                          <a:ea typeface="Times New Roman"/>
                          <a:cs typeface="B Zar"/>
                        </a:rPr>
                        <a:t>.</a:t>
                      </a:r>
                      <a:r>
                        <a:rPr lang="fa-IR" sz="1600" b="1">
                          <a:latin typeface="TitrBold"/>
                          <a:ea typeface="Times New Roman"/>
                          <a:cs typeface="B Zar"/>
                        </a:rPr>
                        <a:t>)</a:t>
                      </a:r>
                      <a:endParaRPr lang="en-US" sz="160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600" b="1" dirty="0">
                          <a:latin typeface="TitrBold"/>
                          <a:ea typeface="Times New Roman"/>
                          <a:cs typeface="B Zar"/>
                        </a:rPr>
                        <a:t>معيوب</a:t>
                      </a:r>
                      <a:endParaRPr lang="en-US" sz="1600" dirty="0">
                        <a:latin typeface="Calibri"/>
                        <a:ea typeface="Calibri"/>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wipe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Documents and Settings\User\Desktop\untitled.bmp"/>
          <p:cNvPicPr>
            <a:picLocks noChangeAspect="1" noChangeArrowheads="1"/>
          </p:cNvPicPr>
          <p:nvPr/>
        </p:nvPicPr>
        <p:blipFill>
          <a:blip r:embed="rId2" cstate="print"/>
          <a:srcRect/>
          <a:stretch>
            <a:fillRect/>
          </a:stretch>
        </p:blipFill>
        <p:spPr bwMode="auto">
          <a:xfrm>
            <a:off x="-304800" y="-228600"/>
            <a:ext cx="9753600" cy="7315200"/>
          </a:xfrm>
          <a:prstGeom prst="rect">
            <a:avLst/>
          </a:prstGeom>
          <a:noFill/>
        </p:spPr>
      </p:pic>
    </p:spTree>
  </p:cSld>
  <p:clrMapOvr>
    <a:masterClrMapping/>
  </p:clrMapOvr>
  <p:transition>
    <p:wipe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Documents and Settings\User\Desktop\untitled.bmp"/>
          <p:cNvPicPr>
            <a:picLocks noChangeAspect="1" noChangeArrowheads="1"/>
          </p:cNvPicPr>
          <p:nvPr/>
        </p:nvPicPr>
        <p:blipFill>
          <a:blip r:embed="rId2" cstate="print"/>
          <a:srcRect/>
          <a:stretch>
            <a:fillRect/>
          </a:stretch>
        </p:blipFill>
        <p:spPr bwMode="auto">
          <a:xfrm>
            <a:off x="-304800" y="-228600"/>
            <a:ext cx="9753600" cy="7315200"/>
          </a:xfrm>
          <a:prstGeom prst="rect">
            <a:avLst/>
          </a:prstGeom>
          <a:noFill/>
        </p:spPr>
      </p:pic>
    </p:spTree>
  </p:cSld>
  <p:clrMapOvr>
    <a:masterClrMapping/>
  </p:clrMapOvr>
  <p:transition>
    <p:wipe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Documents and Settings\User\Desktop\untitled.bmp"/>
          <p:cNvPicPr>
            <a:picLocks noChangeAspect="1" noChangeArrowheads="1"/>
          </p:cNvPicPr>
          <p:nvPr/>
        </p:nvPicPr>
        <p:blipFill>
          <a:blip r:embed="rId2" cstate="print"/>
          <a:srcRect/>
          <a:stretch>
            <a:fillRect/>
          </a:stretch>
        </p:blipFill>
        <p:spPr bwMode="auto">
          <a:xfrm>
            <a:off x="-304800" y="-228600"/>
            <a:ext cx="9753600" cy="7315200"/>
          </a:xfrm>
          <a:prstGeom prst="rect">
            <a:avLst/>
          </a:prstGeom>
          <a:noFill/>
        </p:spPr>
      </p:pic>
    </p:spTree>
  </p:cSld>
  <p:clrMapOvr>
    <a:masterClrMapping/>
  </p:clrMapOvr>
  <p:transition>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8" name="Picture 10" descr="C:\Documents and Settings\User\Desktop\imagesCA7DL5TE.jpg"/>
          <p:cNvPicPr>
            <a:picLocks noChangeAspect="1" noChangeArrowheads="1"/>
          </p:cNvPicPr>
          <p:nvPr/>
        </p:nvPicPr>
        <p:blipFill>
          <a:blip r:embed="rId2" cstate="print"/>
          <a:srcRect/>
          <a:stretch>
            <a:fillRect/>
          </a:stretch>
        </p:blipFill>
        <p:spPr bwMode="auto">
          <a:xfrm>
            <a:off x="609600" y="457200"/>
            <a:ext cx="1676400" cy="2133600"/>
          </a:xfrm>
          <a:prstGeom prst="rect">
            <a:avLst/>
          </a:prstGeom>
          <a:noFill/>
        </p:spPr>
      </p:pic>
      <p:pic>
        <p:nvPicPr>
          <p:cNvPr id="89099" name="Picture 11" descr="C:\Documents and Settings\User\Desktop\images1.jpg"/>
          <p:cNvPicPr>
            <a:picLocks noChangeAspect="1" noChangeArrowheads="1"/>
          </p:cNvPicPr>
          <p:nvPr/>
        </p:nvPicPr>
        <p:blipFill>
          <a:blip r:embed="rId3" cstate="print"/>
          <a:srcRect/>
          <a:stretch>
            <a:fillRect/>
          </a:stretch>
        </p:blipFill>
        <p:spPr bwMode="auto">
          <a:xfrm>
            <a:off x="2743200" y="533400"/>
            <a:ext cx="1600200" cy="2133600"/>
          </a:xfrm>
          <a:prstGeom prst="rect">
            <a:avLst/>
          </a:prstGeom>
          <a:noFill/>
        </p:spPr>
      </p:pic>
      <p:pic>
        <p:nvPicPr>
          <p:cNvPr id="89100" name="Picture 12" descr="C:\Documents and Settings\User\Desktop\images2.jpg"/>
          <p:cNvPicPr>
            <a:picLocks noChangeAspect="1" noChangeArrowheads="1"/>
          </p:cNvPicPr>
          <p:nvPr/>
        </p:nvPicPr>
        <p:blipFill>
          <a:blip r:embed="rId4" cstate="print"/>
          <a:srcRect/>
          <a:stretch>
            <a:fillRect/>
          </a:stretch>
        </p:blipFill>
        <p:spPr bwMode="auto">
          <a:xfrm>
            <a:off x="4953000" y="533400"/>
            <a:ext cx="1524000" cy="2057400"/>
          </a:xfrm>
          <a:prstGeom prst="rect">
            <a:avLst/>
          </a:prstGeom>
          <a:noFill/>
        </p:spPr>
      </p:pic>
      <p:pic>
        <p:nvPicPr>
          <p:cNvPr id="89101" name="Picture 13" descr="C:\Documents and Settings\User\Desktop\images3.jpg"/>
          <p:cNvPicPr>
            <a:picLocks noChangeAspect="1" noChangeArrowheads="1"/>
          </p:cNvPicPr>
          <p:nvPr/>
        </p:nvPicPr>
        <p:blipFill>
          <a:blip r:embed="rId5" cstate="print"/>
          <a:srcRect/>
          <a:stretch>
            <a:fillRect/>
          </a:stretch>
        </p:blipFill>
        <p:spPr bwMode="auto">
          <a:xfrm>
            <a:off x="7086600" y="533400"/>
            <a:ext cx="1371600" cy="2057400"/>
          </a:xfrm>
          <a:prstGeom prst="rect">
            <a:avLst/>
          </a:prstGeom>
          <a:noFill/>
        </p:spPr>
      </p:pic>
      <p:pic>
        <p:nvPicPr>
          <p:cNvPr id="89102" name="Picture 14" descr="C:\Documents and Settings\User\Desktop\images4.jpg"/>
          <p:cNvPicPr>
            <a:picLocks noChangeAspect="1" noChangeArrowheads="1"/>
          </p:cNvPicPr>
          <p:nvPr/>
        </p:nvPicPr>
        <p:blipFill>
          <a:blip r:embed="rId6" cstate="print"/>
          <a:srcRect/>
          <a:stretch>
            <a:fillRect/>
          </a:stretch>
        </p:blipFill>
        <p:spPr bwMode="auto">
          <a:xfrm>
            <a:off x="533400" y="3657600"/>
            <a:ext cx="1676400" cy="2438400"/>
          </a:xfrm>
          <a:prstGeom prst="rect">
            <a:avLst/>
          </a:prstGeom>
          <a:noFill/>
        </p:spPr>
      </p:pic>
      <p:pic>
        <p:nvPicPr>
          <p:cNvPr id="89103" name="Picture 15" descr="C:\Documents and Settings\User\Desktop\images6.jpg"/>
          <p:cNvPicPr>
            <a:picLocks noChangeAspect="1" noChangeArrowheads="1"/>
          </p:cNvPicPr>
          <p:nvPr/>
        </p:nvPicPr>
        <p:blipFill>
          <a:blip r:embed="rId7" cstate="print"/>
          <a:srcRect/>
          <a:stretch>
            <a:fillRect/>
          </a:stretch>
        </p:blipFill>
        <p:spPr bwMode="auto">
          <a:xfrm>
            <a:off x="2667000" y="3657600"/>
            <a:ext cx="1676400" cy="2438400"/>
          </a:xfrm>
          <a:prstGeom prst="rect">
            <a:avLst/>
          </a:prstGeom>
          <a:noFill/>
        </p:spPr>
      </p:pic>
      <p:pic>
        <p:nvPicPr>
          <p:cNvPr id="89104" name="Picture 16" descr="C:\Documents and Settings\User\Desktop\untitled8.bmp"/>
          <p:cNvPicPr>
            <a:picLocks noChangeAspect="1" noChangeArrowheads="1"/>
          </p:cNvPicPr>
          <p:nvPr/>
        </p:nvPicPr>
        <p:blipFill>
          <a:blip r:embed="rId8" cstate="print"/>
          <a:srcRect/>
          <a:stretch>
            <a:fillRect/>
          </a:stretch>
        </p:blipFill>
        <p:spPr bwMode="auto">
          <a:xfrm>
            <a:off x="4876800" y="3657600"/>
            <a:ext cx="1676400" cy="2362200"/>
          </a:xfrm>
          <a:prstGeom prst="rect">
            <a:avLst/>
          </a:prstGeom>
          <a:noFill/>
        </p:spPr>
      </p:pic>
      <p:pic>
        <p:nvPicPr>
          <p:cNvPr id="89105" name="Picture 17" descr="C:\Documents and Settings\User\Desktop\images10.jpg"/>
          <p:cNvPicPr>
            <a:picLocks noChangeAspect="1" noChangeArrowheads="1"/>
          </p:cNvPicPr>
          <p:nvPr/>
        </p:nvPicPr>
        <p:blipFill>
          <a:blip r:embed="rId9" cstate="print"/>
          <a:srcRect/>
          <a:stretch>
            <a:fillRect/>
          </a:stretch>
        </p:blipFill>
        <p:spPr bwMode="auto">
          <a:xfrm>
            <a:off x="7086600" y="3657600"/>
            <a:ext cx="1600200" cy="2286000"/>
          </a:xfrm>
          <a:prstGeom prst="rect">
            <a:avLst/>
          </a:prstGeom>
          <a:noFill/>
        </p:spPr>
      </p:pic>
    </p:spTree>
  </p:cSld>
  <p:clrMapOvr>
    <a:masterClrMapping/>
  </p:clrMapOvr>
  <p:transition>
    <p:wipe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1"/>
          <p:cNvSpPr>
            <a:spLocks noChangeArrowheads="1"/>
          </p:cNvSpPr>
          <p:nvPr/>
        </p:nvSpPr>
        <p:spPr bwMode="auto">
          <a:xfrm>
            <a:off x="145535" y="5290065"/>
            <a:ext cx="8998465"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 typeface="Wingdings" pitchFamily="2" charset="2"/>
              <a:buChar char="ü"/>
              <a:tabLst/>
            </a:pPr>
            <a:r>
              <a:rPr kumimoji="0" lang="fa-IR" sz="1600" b="1" i="0" u="none" strike="noStrike" cap="none" normalizeH="0" baseline="0" dirty="0" smtClean="0">
                <a:ln>
                  <a:noFill/>
                </a:ln>
                <a:solidFill>
                  <a:schemeClr val="tx1"/>
                </a:solidFill>
                <a:effectLst/>
                <a:latin typeface="Arial" pitchFamily="34" charset="0"/>
                <a:cs typeface="B Roya" pitchFamily="2" charset="-78"/>
              </a:rPr>
              <a:t>مشاهده مي‌شود كه استفاده از روش ترموگرافي علاوه بر صرفه جويي در زمان مورد نياز براي پايش تابلوبرق‌ها باعث افزايش قابليت اعتماد در تعيين خرابي نيز مي‌شود. لذا از آنجايي كه اكثر عيوب تابلو برق‌ها به صورت افزايش حرارت در عضو معيوب نمايان مي‌شوند اين روش نسبت به سایر روشهای پایش وضعیت، داراي مقبوليت بيشتري مي‌باشد.</a:t>
            </a:r>
          </a:p>
        </p:txBody>
      </p:sp>
      <p:sp>
        <p:nvSpPr>
          <p:cNvPr id="111618" name="Rectangle 2"/>
          <p:cNvSpPr>
            <a:spLocks noChangeArrowheads="1"/>
          </p:cNvSpPr>
          <p:nvPr/>
        </p:nvSpPr>
        <p:spPr bwMode="auto">
          <a:xfrm>
            <a:off x="-9611" y="990600"/>
            <a:ext cx="9153611"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 typeface="Wingdings" pitchFamily="2" charset="2"/>
              <a:buChar char="ü"/>
              <a:tabLst/>
            </a:pPr>
            <a:r>
              <a:rPr kumimoji="0" lang="fa-IR" sz="1600" b="1" i="0" u="none" strike="noStrike" cap="none" normalizeH="0" baseline="0" dirty="0" smtClean="0">
                <a:ln>
                  <a:noFill/>
                </a:ln>
                <a:solidFill>
                  <a:schemeClr val="tx1"/>
                </a:solidFill>
                <a:effectLst/>
                <a:latin typeface="Nazanin" pitchFamily="2" charset="-78"/>
                <a:ea typeface="Calibri" pitchFamily="34" charset="0"/>
                <a:cs typeface="B Roya" pitchFamily="2" charset="-78"/>
              </a:rPr>
              <a:t> تبدیل فوریه در مورد سیگنالهای ضربه </a:t>
            </a:r>
            <a:r>
              <a:rPr kumimoji="0" lang="fa-IR" sz="1600" b="1" i="0" u="none" strike="noStrike" cap="none" normalizeH="0" baseline="0" dirty="0" smtClean="0">
                <a:ln>
                  <a:noFill/>
                </a:ln>
                <a:solidFill>
                  <a:schemeClr val="tx1"/>
                </a:solidFill>
                <a:effectLst/>
                <a:latin typeface="Calibri" pitchFamily="34" charset="0"/>
                <a:ea typeface="Calibri" pitchFamily="34" charset="0"/>
                <a:cs typeface="B Roya" pitchFamily="2" charset="-78"/>
              </a:rPr>
              <a:t>مانند سیگنالهای فرکانس بالا با دامنه کم ،توانایی کمتری دارد.تشخیص عیوب کوچک و سطحی در حضور عیوب بزرگتری که در پمپ یا موتور حادث می گردد با توجه به تأثیرات زیادی که این عیوب در طیفهای ارتعاشی می گذارند،کاری بسیار دشوار و گاهی غیرممکن است.شلوغی طیفهای به دست آمده ،باعث پیچیده تر شدن این عیبها می گردد.</a:t>
            </a:r>
            <a:endParaRPr kumimoji="0" lang="fa-IR" sz="1600" b="1" i="0" u="none" strike="noStrike" cap="none" normalizeH="0" baseline="0" dirty="0" smtClean="0">
              <a:ln>
                <a:noFill/>
              </a:ln>
              <a:solidFill>
                <a:schemeClr val="tx1"/>
              </a:solidFill>
              <a:effectLst/>
              <a:latin typeface="Arial" pitchFamily="34" charset="0"/>
              <a:cs typeface="B Roya" pitchFamily="2" charset="-78"/>
            </a:endParaRPr>
          </a:p>
        </p:txBody>
      </p:sp>
      <p:sp>
        <p:nvSpPr>
          <p:cNvPr id="4" name="TextBox 3"/>
          <p:cNvSpPr txBox="1"/>
          <p:nvPr/>
        </p:nvSpPr>
        <p:spPr>
          <a:xfrm>
            <a:off x="6593378" y="367099"/>
            <a:ext cx="2035288" cy="338554"/>
          </a:xfrm>
          <a:prstGeom prst="rect">
            <a:avLst/>
          </a:prstGeom>
          <a:noFill/>
        </p:spPr>
        <p:txBody>
          <a:bodyPr wrap="square" rtlCol="1">
            <a:spAutoFit/>
          </a:bodyPr>
          <a:lstStyle/>
          <a:p>
            <a:pPr algn="r" rtl="1">
              <a:buFont typeface="Wingdings" pitchFamily="2" charset="2"/>
              <a:buChar char="ü"/>
            </a:pPr>
            <a:r>
              <a:rPr lang="fa-IR" sz="1600" b="1" dirty="0" smtClean="0">
                <a:cs typeface="B Roya" pitchFamily="2" charset="-78"/>
              </a:rPr>
              <a:t>نتیجه گیری و جمع بندی</a:t>
            </a:r>
            <a:endParaRPr lang="fa-IR" sz="1600" b="1" dirty="0">
              <a:cs typeface="B Roya" pitchFamily="2" charset="-78"/>
            </a:endParaRPr>
          </a:p>
        </p:txBody>
      </p:sp>
      <p:sp>
        <p:nvSpPr>
          <p:cNvPr id="5" name="Rectangle 4"/>
          <p:cNvSpPr/>
          <p:nvPr/>
        </p:nvSpPr>
        <p:spPr>
          <a:xfrm>
            <a:off x="0" y="2209800"/>
            <a:ext cx="9144000" cy="1323439"/>
          </a:xfrm>
          <a:prstGeom prst="rect">
            <a:avLst/>
          </a:prstGeom>
        </p:spPr>
        <p:txBody>
          <a:bodyPr wrap="square">
            <a:spAutoFit/>
          </a:bodyPr>
          <a:lstStyle/>
          <a:p>
            <a:pPr algn="just" rtl="1">
              <a:buFont typeface="Wingdings" pitchFamily="2" charset="2"/>
              <a:buChar char="ü"/>
            </a:pPr>
            <a:r>
              <a:rPr lang="fa-IR" sz="1600" b="1" dirty="0" smtClean="0">
                <a:cs typeface="B Roya" pitchFamily="2" charset="-78"/>
              </a:rPr>
              <a:t>عدم توانايي در تحليل دقيق و توصيف يك سيگنال  غير متناوب ،مثل سيگنال گذار (ضربه) يكي از مشكلات اين روش است.اين امر به دليل فرض متناوب بودن و نا متناهي بودن طول سيگنال در تعريف تبديل فوريه است . نقش ديگر روش هاي طيف فركانسي رايج ،عدم توانايي روشها در فراهم كردن و نمايش اطلاعات زماني مربوط به فركانس هاي مختلف سيگنال است . اين امر ، وقتي كه محتواي فركانسي سيگنال با زمان تغيير كند ، به مشكل بزرگي تبديل مي شود . در چنين مواردي ، توانايي برقراري ارتباط بين محتواي زماني و فركانسي سيگنال، بسيار مهم خواهد بود.</a:t>
            </a:r>
            <a:endParaRPr lang="fa-IR" sz="1600" b="1" dirty="0">
              <a:cs typeface="B Roya" pitchFamily="2" charset="-78"/>
            </a:endParaRPr>
          </a:p>
        </p:txBody>
      </p:sp>
      <p:sp>
        <p:nvSpPr>
          <p:cNvPr id="111619" name="Rectangle 3"/>
          <p:cNvSpPr>
            <a:spLocks noChangeArrowheads="1"/>
          </p:cNvSpPr>
          <p:nvPr/>
        </p:nvSpPr>
        <p:spPr bwMode="auto">
          <a:xfrm>
            <a:off x="145535" y="4191000"/>
            <a:ext cx="8998465"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 typeface="Wingdings" pitchFamily="2" charset="2"/>
              <a:buChar char="ü"/>
              <a:tabLst/>
            </a:pPr>
            <a:r>
              <a:rPr kumimoji="0" lang="fa-IR" sz="1600" b="1" i="0" u="none" strike="noStrike" cap="none" normalizeH="0" baseline="0" dirty="0" smtClean="0">
                <a:ln>
                  <a:noFill/>
                </a:ln>
                <a:solidFill>
                  <a:schemeClr val="tx1"/>
                </a:solidFill>
                <a:effectLst/>
                <a:latin typeface="Nazanin" pitchFamily="2" charset="-78"/>
                <a:ea typeface="Times New Roman" pitchFamily="18" charset="0"/>
                <a:cs typeface="B Roya" pitchFamily="2" charset="-78"/>
              </a:rPr>
              <a:t>تشخيص عيوب ريز و با دامنه کم مانند بلبرينگها و چرخدنده ها احتياج به روشها و اندازه گيری های قوی دارد</a:t>
            </a:r>
            <a:r>
              <a:rPr kumimoji="0" lang="en-US" sz="1600" b="1" i="0" u="none" strike="noStrike" cap="none" normalizeH="0" baseline="0" dirty="0" smtClean="0">
                <a:ln>
                  <a:noFill/>
                </a:ln>
                <a:solidFill>
                  <a:schemeClr val="tx1"/>
                </a:solidFill>
                <a:effectLst/>
                <a:latin typeface="Nazanin" pitchFamily="2" charset="-78"/>
                <a:ea typeface="Times New Roman" pitchFamily="18" charset="0"/>
                <a:cs typeface="B Roya" pitchFamily="2" charset="-78"/>
              </a:rPr>
              <a:t>.</a:t>
            </a:r>
            <a:r>
              <a:rPr kumimoji="0" lang="fa-IR" sz="1600" b="1" i="0" u="none" strike="noStrike" cap="none" normalizeH="0" baseline="0" dirty="0" smtClean="0">
                <a:ln>
                  <a:noFill/>
                </a:ln>
                <a:solidFill>
                  <a:schemeClr val="tx1"/>
                </a:solidFill>
                <a:effectLst/>
                <a:latin typeface="Nazanin" pitchFamily="2" charset="-78"/>
                <a:ea typeface="Times New Roman" pitchFamily="18" charset="0"/>
                <a:cs typeface="B Roya" pitchFamily="2" charset="-78"/>
              </a:rPr>
              <a:t>روش </a:t>
            </a:r>
            <a:r>
              <a:rPr kumimoji="0" lang="en-US" sz="1600" b="1" i="0" u="none" strike="noStrike" cap="none" normalizeH="0" baseline="0" dirty="0" smtClean="0">
                <a:ln>
                  <a:noFill/>
                </a:ln>
                <a:solidFill>
                  <a:schemeClr val="tx1"/>
                </a:solidFill>
                <a:effectLst/>
                <a:latin typeface="Calibri" pitchFamily="34" charset="0"/>
                <a:ea typeface="Times New Roman" pitchFamily="18" charset="0"/>
                <a:cs typeface="B Roya" pitchFamily="2" charset="-78"/>
              </a:rPr>
              <a:t>EMD </a:t>
            </a:r>
            <a:r>
              <a:rPr kumimoji="0" lang="fa-IR" sz="1600" b="1" i="0" u="none" strike="noStrike" cap="none" normalizeH="0" baseline="0" dirty="0" smtClean="0">
                <a:ln>
                  <a:noFill/>
                </a:ln>
                <a:solidFill>
                  <a:schemeClr val="tx1"/>
                </a:solidFill>
                <a:effectLst/>
                <a:latin typeface="Nazanin" pitchFamily="2" charset="-78"/>
                <a:ea typeface="Times New Roman" pitchFamily="18" charset="0"/>
                <a:cs typeface="B Roya" pitchFamily="2" charset="-78"/>
              </a:rPr>
              <a:t>مفيدی در عيب يابی بیرینگها می باشد.</a:t>
            </a:r>
            <a:r>
              <a:rPr kumimoji="0" lang="en-US" sz="1600" b="1" i="0" u="none" strike="noStrike" cap="none" normalizeH="0" baseline="0" dirty="0" smtClean="0">
                <a:ln>
                  <a:noFill/>
                </a:ln>
                <a:solidFill>
                  <a:schemeClr val="tx1"/>
                </a:solidFill>
                <a:effectLst/>
                <a:latin typeface="Arial" pitchFamily="34" charset="0"/>
                <a:cs typeface="B Roya" pitchFamily="2" charset="-78"/>
              </a:rPr>
              <a:t> </a:t>
            </a:r>
          </a:p>
        </p:txBody>
      </p:sp>
    </p:spTree>
  </p:cSld>
  <p:clrMapOvr>
    <a:masterClrMapping/>
  </p:clrMapOvr>
  <p:transition>
    <p:wipe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98965" y="762000"/>
            <a:ext cx="5045035" cy="1569660"/>
          </a:xfrm>
          <a:prstGeom prst="rect">
            <a:avLst/>
          </a:prstGeom>
          <a:noFill/>
        </p:spPr>
        <p:txBody>
          <a:bodyPr wrap="none" rtlCol="1">
            <a:spAutoFit/>
          </a:bodyPr>
          <a:lstStyle/>
          <a:p>
            <a:pPr algn="r" rtl="1"/>
            <a:r>
              <a:rPr lang="fa-IR" sz="1600" b="1" dirty="0" smtClean="0">
                <a:cs typeface="B Roya" pitchFamily="2" charset="-78"/>
              </a:rPr>
              <a:t>مهمترین مشکلات و چالشهای نگهداری و تعمیرات</a:t>
            </a:r>
          </a:p>
          <a:p>
            <a:pPr algn="r" rtl="1"/>
            <a:endParaRPr lang="fa-IR" sz="1600" b="1" dirty="0" smtClean="0">
              <a:cs typeface="B Roya" pitchFamily="2" charset="-78"/>
            </a:endParaRPr>
          </a:p>
          <a:p>
            <a:pPr algn="r" rtl="1"/>
            <a:r>
              <a:rPr lang="fa-IR" sz="1600" b="1" dirty="0" smtClean="0">
                <a:cs typeface="B Roya" pitchFamily="2" charset="-78"/>
              </a:rPr>
              <a:t>1- عدم وجود نیروی انسانی متخصص به لحاظ کمیت و کیفیت</a:t>
            </a:r>
          </a:p>
          <a:p>
            <a:pPr algn="r" rtl="1"/>
            <a:r>
              <a:rPr lang="fa-IR" sz="1600" b="1" dirty="0" smtClean="0">
                <a:cs typeface="B Roya" pitchFamily="2" charset="-78"/>
              </a:rPr>
              <a:t>2- عدم اهمیت لازم از سوی مدیران برخی ادارات به مقوله ی نگهداری</a:t>
            </a:r>
          </a:p>
          <a:p>
            <a:pPr algn="r" rtl="1"/>
            <a:r>
              <a:rPr lang="fa-IR" sz="1600" b="1" dirty="0" smtClean="0">
                <a:cs typeface="B Roya" pitchFamily="2" charset="-78"/>
              </a:rPr>
              <a:t>3- وجود مشکلات مالی در خصوص خرید تجهیزات و آموزش و خدمات</a:t>
            </a:r>
          </a:p>
          <a:p>
            <a:pPr algn="r" rtl="1"/>
            <a:endParaRPr lang="fa-IR" sz="1600" b="1" dirty="0">
              <a:cs typeface="B Roya" pitchFamily="2" charset="-78"/>
            </a:endParaRPr>
          </a:p>
        </p:txBody>
      </p:sp>
      <p:sp>
        <p:nvSpPr>
          <p:cNvPr id="3" name="TextBox 2"/>
          <p:cNvSpPr txBox="1"/>
          <p:nvPr/>
        </p:nvSpPr>
        <p:spPr>
          <a:xfrm>
            <a:off x="0" y="2895600"/>
            <a:ext cx="9144000" cy="2308324"/>
          </a:xfrm>
          <a:prstGeom prst="rect">
            <a:avLst/>
          </a:prstGeom>
          <a:noFill/>
        </p:spPr>
        <p:txBody>
          <a:bodyPr wrap="square" rtlCol="1">
            <a:spAutoFit/>
          </a:bodyPr>
          <a:lstStyle/>
          <a:p>
            <a:pPr algn="r" rtl="1"/>
            <a:r>
              <a:rPr lang="fa-IR" sz="1600" b="1" dirty="0" smtClean="0">
                <a:cs typeface="B Roya" pitchFamily="2" charset="-78"/>
              </a:rPr>
              <a:t>مهمترین نیازهای محسوس</a:t>
            </a:r>
          </a:p>
          <a:p>
            <a:pPr algn="r" rtl="1"/>
            <a:endParaRPr lang="fa-IR" sz="1600" b="1" dirty="0" smtClean="0">
              <a:cs typeface="B Roya" pitchFamily="2" charset="-78"/>
            </a:endParaRPr>
          </a:p>
          <a:p>
            <a:pPr algn="r" rtl="1"/>
            <a:r>
              <a:rPr lang="fa-IR" sz="1600" b="1" dirty="0" smtClean="0">
                <a:cs typeface="B Roya" pitchFamily="2" charset="-78"/>
              </a:rPr>
              <a:t>1-وجود  نیروی انسانی متخصص و آموزش دیده در ادارات به عنوان کاربر </a:t>
            </a:r>
            <a:r>
              <a:rPr lang="en-US" sz="1600" b="1" dirty="0" smtClean="0">
                <a:cs typeface="B Roya" pitchFamily="2" charset="-78"/>
              </a:rPr>
              <a:t>PM</a:t>
            </a:r>
            <a:r>
              <a:rPr lang="fa-IR" sz="1600" b="1" dirty="0" smtClean="0">
                <a:cs typeface="B Roya" pitchFamily="2" charset="-78"/>
              </a:rPr>
              <a:t> </a:t>
            </a:r>
          </a:p>
          <a:p>
            <a:pPr algn="r" rtl="1"/>
            <a:r>
              <a:rPr lang="fa-IR" sz="1600" b="1" dirty="0" smtClean="0">
                <a:cs typeface="B Roya" pitchFamily="2" charset="-78"/>
              </a:rPr>
              <a:t>2- وجود امکانات ضروری جهت اجرای مناسب نگهداری و تعمیرات هم در بعد نرم افزاری و هم سخت افزاری</a:t>
            </a:r>
          </a:p>
          <a:p>
            <a:pPr algn="r" rtl="1"/>
            <a:r>
              <a:rPr lang="fa-IR" sz="1600" b="1" dirty="0" smtClean="0">
                <a:cs typeface="B Roya" pitchFamily="2" charset="-78"/>
              </a:rPr>
              <a:t>3- اهتمام بیشتر مدیران به مقوله ی نگهداری و تعمیرات </a:t>
            </a:r>
          </a:p>
          <a:p>
            <a:pPr algn="r" rtl="1"/>
            <a:r>
              <a:rPr lang="fa-IR" sz="1600" b="1" dirty="0" smtClean="0">
                <a:cs typeface="B Roya" pitchFamily="2" charset="-78"/>
              </a:rPr>
              <a:t>4- امکان ارائه ی آموزشهای تخصصی لازم جهت مدیران و کاربران در زمینه های مختلف مباحث نت(</a:t>
            </a:r>
            <a:r>
              <a:rPr lang="en-US" sz="1600" b="1" dirty="0" smtClean="0">
                <a:cs typeface="B Roya" pitchFamily="2" charset="-78"/>
              </a:rPr>
              <a:t>PM</a:t>
            </a:r>
            <a:r>
              <a:rPr lang="fa-IR" sz="1600" b="1" dirty="0" smtClean="0">
                <a:cs typeface="B Roya" pitchFamily="2" charset="-78"/>
              </a:rPr>
              <a:t>) توسط واحد آموزش شرکت و مسئولین ذیربط</a:t>
            </a:r>
          </a:p>
          <a:p>
            <a:pPr algn="r" rtl="1"/>
            <a:r>
              <a:rPr lang="fa-IR" sz="1600" b="1" dirty="0" smtClean="0">
                <a:cs typeface="B Roya" pitchFamily="2" charset="-78"/>
              </a:rPr>
              <a:t>5- مهم و چشمگیر تر  شدن واحد و فعالیتهای نگهداری و تعمیرات در سطح شرکت و ادارات تابعه جهت دستیابی به بهره برداری بهینه و ایمن از امکانات و تأسیسات و صرفه جویی  در سرمایه های انسانی و مالی</a:t>
            </a:r>
            <a:endParaRPr lang="fa-IR" sz="1600" b="1" dirty="0">
              <a:cs typeface="B Roya" pitchFamily="2" charset="-78"/>
            </a:endParaRPr>
          </a:p>
        </p:txBody>
      </p:sp>
    </p:spTree>
  </p:cSld>
  <p:clrMapOvr>
    <a:masterClrMapping/>
  </p:clrMapOvr>
  <p:transition>
    <p:wipe di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533400" y="1066800"/>
            <a:ext cx="8432800" cy="1600200"/>
          </a:xfrm>
          <a:prstGeom prst="rect">
            <a:avLst/>
          </a:prstGeom>
          <a:noFill/>
          <a:ln w="9525">
            <a:noFill/>
            <a:miter lim="800000"/>
            <a:headEnd/>
            <a:tailEnd/>
          </a:ln>
        </p:spPr>
        <p:txBody>
          <a:bodyPr anchor="ctr"/>
          <a:lstStyle/>
          <a:p>
            <a:pPr algn="just" rtl="1" latinLnBrk="0"/>
            <a:endParaRPr kumimoji="0" lang="fa-IR" sz="3600" b="1" dirty="0" smtClean="0">
              <a:latin typeface="Times New Roman" pitchFamily="18" charset="0"/>
              <a:cs typeface="B Roya" pitchFamily="2" charset="-78"/>
            </a:endParaRPr>
          </a:p>
          <a:p>
            <a:pPr algn="just" rtl="1" latinLnBrk="0"/>
            <a:r>
              <a:rPr kumimoji="0" lang="ar-SA" sz="3600" b="1" dirty="0" smtClean="0">
                <a:latin typeface="Times New Roman" pitchFamily="18" charset="0"/>
                <a:cs typeface="B Roya" pitchFamily="2" charset="-78"/>
              </a:rPr>
              <a:t>بعد ازصعود به</a:t>
            </a:r>
            <a:r>
              <a:rPr kumimoji="0" lang="ar-SA" sz="2400" b="1" dirty="0" smtClean="0">
                <a:latin typeface="Times New Roman" pitchFamily="18" charset="0"/>
                <a:cs typeface="B Roya" pitchFamily="2" charset="-78"/>
              </a:rPr>
              <a:t> </a:t>
            </a:r>
            <a:r>
              <a:rPr kumimoji="0" lang="ar-SA" sz="3600" b="1" dirty="0" smtClean="0">
                <a:latin typeface="Times New Roman" pitchFamily="18" charset="0"/>
                <a:cs typeface="B Roya" pitchFamily="2" charset="-78"/>
              </a:rPr>
              <a:t>تپه‌ا</a:t>
            </a:r>
            <a:r>
              <a:rPr kumimoji="0" lang="fa-IR" sz="3600" b="1" dirty="0" smtClean="0">
                <a:latin typeface="Times New Roman" pitchFamily="18" charset="0"/>
                <a:cs typeface="B Roya" pitchFamily="2" charset="-78"/>
              </a:rPr>
              <a:t>ی</a:t>
            </a:r>
            <a:r>
              <a:rPr kumimoji="0" lang="ar-SA" sz="3600" b="1" dirty="0" smtClean="0">
                <a:latin typeface="Times New Roman" pitchFamily="18" charset="0"/>
                <a:cs typeface="B Roya" pitchFamily="2" charset="-78"/>
              </a:rPr>
              <a:t> </a:t>
            </a:r>
            <a:r>
              <a:rPr kumimoji="0" lang="ar-SA" sz="3600" b="1" dirty="0">
                <a:latin typeface="Times New Roman" pitchFamily="18" charset="0"/>
                <a:cs typeface="B Roya" pitchFamily="2" charset="-78"/>
              </a:rPr>
              <a:t>رفيع، تازه </a:t>
            </a:r>
            <a:r>
              <a:rPr kumimoji="0" lang="ar-SA" sz="3600" b="1" dirty="0" smtClean="0">
                <a:latin typeface="Times New Roman" pitchFamily="18" charset="0"/>
                <a:cs typeface="B Roya" pitchFamily="2" charset="-78"/>
              </a:rPr>
              <a:t>درم</a:t>
            </a:r>
            <a:r>
              <a:rPr kumimoji="0" lang="fa-IR" sz="3600" b="1" dirty="0" smtClean="0">
                <a:latin typeface="Times New Roman" pitchFamily="18" charset="0"/>
                <a:cs typeface="B Roya" pitchFamily="2" charset="-78"/>
              </a:rPr>
              <a:t>ی</a:t>
            </a:r>
            <a:r>
              <a:rPr kumimoji="0" lang="ar-SA" sz="3600" b="1" dirty="0" smtClean="0">
                <a:latin typeface="Times New Roman" pitchFamily="18" charset="0"/>
                <a:cs typeface="B Roya" pitchFamily="2" charset="-78"/>
              </a:rPr>
              <a:t>‌يابيم</a:t>
            </a:r>
            <a:r>
              <a:rPr kumimoji="0" lang="fa-IR" sz="3600" b="1" dirty="0" smtClean="0">
                <a:latin typeface="Times New Roman" pitchFamily="18" charset="0"/>
                <a:cs typeface="B Roya" pitchFamily="2" charset="-78"/>
              </a:rPr>
              <a:t> </a:t>
            </a:r>
            <a:r>
              <a:rPr kumimoji="0" lang="ar-SA" sz="3600" b="1" dirty="0" smtClean="0">
                <a:latin typeface="Times New Roman" pitchFamily="18" charset="0"/>
                <a:cs typeface="B Roya" pitchFamily="2" charset="-78"/>
              </a:rPr>
              <a:t>كه چقدرقله‌ها</a:t>
            </a:r>
            <a:r>
              <a:rPr kumimoji="0" lang="fa-IR" sz="3600" b="1" dirty="0" smtClean="0">
                <a:latin typeface="Times New Roman" pitchFamily="18" charset="0"/>
                <a:cs typeface="B Roya" pitchFamily="2" charset="-78"/>
              </a:rPr>
              <a:t>ی بلندتر</a:t>
            </a:r>
            <a:r>
              <a:rPr kumimoji="0" lang="ar-SA" sz="3600" b="1" dirty="0" smtClean="0">
                <a:latin typeface="Times New Roman" pitchFamily="18" charset="0"/>
                <a:cs typeface="B Roya" pitchFamily="2" charset="-78"/>
              </a:rPr>
              <a:t> وجود </a:t>
            </a:r>
            <a:r>
              <a:rPr kumimoji="0" lang="ar-SA" sz="3600" b="1" dirty="0">
                <a:latin typeface="Times New Roman" pitchFamily="18" charset="0"/>
                <a:cs typeface="B Roya" pitchFamily="2" charset="-78"/>
              </a:rPr>
              <a:t>دارند كه بايد </a:t>
            </a:r>
            <a:r>
              <a:rPr kumimoji="0" lang="ar-SA" sz="3600" b="1" dirty="0" smtClean="0">
                <a:latin typeface="Times New Roman" pitchFamily="18" charset="0"/>
                <a:cs typeface="B Roya" pitchFamily="2" charset="-78"/>
              </a:rPr>
              <a:t>در</a:t>
            </a:r>
            <a:r>
              <a:rPr kumimoji="0" lang="fa-IR" sz="3600" b="1" dirty="0" smtClean="0">
                <a:latin typeface="Times New Roman" pitchFamily="18" charset="0"/>
                <a:cs typeface="B Roya" pitchFamily="2" charset="-78"/>
              </a:rPr>
              <a:t> بلندی و </a:t>
            </a:r>
            <a:r>
              <a:rPr kumimoji="0" lang="ar-SA" sz="3600" b="1" dirty="0" smtClean="0">
                <a:latin typeface="Times New Roman" pitchFamily="18" charset="0"/>
                <a:cs typeface="B Roya" pitchFamily="2" charset="-78"/>
              </a:rPr>
              <a:t>نور</a:t>
            </a:r>
            <a:r>
              <a:rPr kumimoji="0" lang="fa-IR" sz="3600" b="1" dirty="0" smtClean="0">
                <a:latin typeface="Times New Roman" pitchFamily="18" charset="0"/>
                <a:cs typeface="B Roya" pitchFamily="2" charset="-78"/>
              </a:rPr>
              <a:t> </a:t>
            </a:r>
            <a:r>
              <a:rPr kumimoji="0" lang="ar-SA" sz="3600" b="1" dirty="0" smtClean="0">
                <a:latin typeface="Times New Roman" pitchFamily="18" charset="0"/>
                <a:cs typeface="B Roya" pitchFamily="2" charset="-78"/>
              </a:rPr>
              <a:t>ديده </a:t>
            </a:r>
            <a:r>
              <a:rPr kumimoji="0" lang="ar-SA" sz="3600" b="1" dirty="0">
                <a:latin typeface="Times New Roman" pitchFamily="18" charset="0"/>
                <a:cs typeface="B Roya" pitchFamily="2" charset="-78"/>
              </a:rPr>
              <a:t>شوند.</a:t>
            </a:r>
            <a:endParaRPr kumimoji="0" lang="ar-AE" sz="3600" b="1" dirty="0">
              <a:latin typeface="Times New Roman" pitchFamily="18" charset="0"/>
              <a:cs typeface="B Roya" pitchFamily="2" charset="-78"/>
            </a:endParaRPr>
          </a:p>
          <a:p>
            <a:pPr algn="ctr" rtl="1" latinLnBrk="0"/>
            <a:r>
              <a:rPr kumimoji="0" lang="ar-SA" sz="3600" b="1" dirty="0">
                <a:latin typeface="Times New Roman" pitchFamily="18" charset="0"/>
                <a:cs typeface="B Roya" pitchFamily="2" charset="-78"/>
              </a:rPr>
              <a:t> </a:t>
            </a:r>
          </a:p>
          <a:p>
            <a:pPr algn="ctr" rtl="1" latinLnBrk="0"/>
            <a:r>
              <a:rPr kumimoji="0" lang="en-US" sz="3600" b="1" dirty="0">
                <a:latin typeface="Times New Roman" pitchFamily="18" charset="0"/>
                <a:cs typeface="B Roya" pitchFamily="2" charset="-78"/>
              </a:rPr>
              <a:t>                                                         </a:t>
            </a:r>
            <a:endParaRPr kumimoji="0" lang="en-US" sz="2800" b="1" dirty="0">
              <a:latin typeface="Times New Roman" pitchFamily="18" charset="0"/>
              <a:cs typeface="B Roya" pitchFamily="2" charset="-78"/>
            </a:endParaRPr>
          </a:p>
        </p:txBody>
      </p:sp>
      <p:pic>
        <p:nvPicPr>
          <p:cNvPr id="3" name="Picture 2" descr="PH00780U"/>
          <p:cNvPicPr>
            <a:picLocks noChangeAspect="1" noChangeArrowheads="1"/>
          </p:cNvPicPr>
          <p:nvPr/>
        </p:nvPicPr>
        <p:blipFill>
          <a:blip r:embed="rId2" cstate="print"/>
          <a:srcRect/>
          <a:stretch>
            <a:fillRect/>
          </a:stretch>
        </p:blipFill>
        <p:spPr>
          <a:xfrm>
            <a:off x="457200" y="2590800"/>
            <a:ext cx="8229600" cy="3429000"/>
          </a:xfrm>
          <a:prstGeom prst="rect">
            <a:avLst/>
          </a:prstGeom>
          <a:noFill/>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4600" y="1524000"/>
            <a:ext cx="3866764" cy="707886"/>
          </a:xfrm>
          <a:prstGeom prst="rect">
            <a:avLst/>
          </a:prstGeom>
          <a:noFill/>
        </p:spPr>
        <p:txBody>
          <a:bodyPr wrap="none" rtlCol="0">
            <a:spAutoFit/>
          </a:bodyPr>
          <a:lstStyle/>
          <a:p>
            <a:r>
              <a:rPr lang="fa-IR" sz="4000" b="1" dirty="0" smtClean="0">
                <a:solidFill>
                  <a:srgbClr val="00B050"/>
                </a:solidFill>
                <a:cs typeface="B Titr" pitchFamily="2" charset="-78"/>
              </a:rPr>
              <a:t>با تشکر از توجه شما </a:t>
            </a:r>
            <a:endParaRPr lang="en-US" sz="4000" b="1" dirty="0">
              <a:solidFill>
                <a:srgbClr val="00B050"/>
              </a:solidFill>
              <a:cs typeface="B Titr" pitchFamily="2" charset="-78"/>
            </a:endParaRPr>
          </a:p>
        </p:txBody>
      </p:sp>
      <p:sp>
        <p:nvSpPr>
          <p:cNvPr id="3" name="TextBox 2"/>
          <p:cNvSpPr txBox="1"/>
          <p:nvPr/>
        </p:nvSpPr>
        <p:spPr>
          <a:xfrm>
            <a:off x="1295400" y="2971800"/>
            <a:ext cx="6491777" cy="646331"/>
          </a:xfrm>
          <a:prstGeom prst="rect">
            <a:avLst/>
          </a:prstGeom>
          <a:noFill/>
        </p:spPr>
        <p:txBody>
          <a:bodyPr wrap="none" rtlCol="0">
            <a:spAutoFit/>
          </a:bodyPr>
          <a:lstStyle/>
          <a:p>
            <a:r>
              <a:rPr lang="en-US" sz="3600" b="1" dirty="0" smtClean="0">
                <a:solidFill>
                  <a:srgbClr val="FF0000"/>
                </a:solidFill>
                <a:latin typeface="Aachen BT" pitchFamily="18" charset="0"/>
              </a:rPr>
              <a:t>Thanks From Your Attention</a:t>
            </a:r>
            <a:endParaRPr lang="en-US" sz="3600" b="1" dirty="0">
              <a:solidFill>
                <a:srgbClr val="FF0000"/>
              </a:solidFill>
              <a:latin typeface="Aachen BT" pitchFamily="18" charset="0"/>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2" dur="1000" fill="hold"/>
                                        <p:tgtEl>
                                          <p:spTgt spid="3"/>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04800" y="1012954"/>
            <a:ext cx="8458200"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800" b="0" i="0" u="none" strike="noStrike" cap="none" normalizeH="0" baseline="0" dirty="0" smtClean="0">
                <a:ln>
                  <a:noFill/>
                </a:ln>
                <a:solidFill>
                  <a:srgbClr val="FF0000"/>
                </a:solidFill>
                <a:effectLst/>
                <a:latin typeface="Calibri" pitchFamily="34" charset="0"/>
                <a:ea typeface="Times New Roman" pitchFamily="18" charset="0"/>
                <a:cs typeface="B Roya" pitchFamily="2" charset="-78"/>
              </a:rPr>
              <a:t>تاریخچه واحد نت شرکت آبفا شهری استان:</a:t>
            </a:r>
            <a:r>
              <a:rPr kumimoji="0" lang="fa-IR" sz="2800" b="0" i="0" u="none" strike="noStrike" cap="none" normalizeH="0" baseline="0" dirty="0" smtClean="0">
                <a:ln>
                  <a:noFill/>
                </a:ln>
                <a:solidFill>
                  <a:srgbClr val="FF0000"/>
                </a:solidFill>
                <a:effectLst/>
                <a:latin typeface="Arial" pitchFamily="34" charset="0"/>
                <a:ea typeface="Times New Roman" pitchFamily="18" charset="0"/>
                <a:cs typeface="B Roya" pitchFamily="2" charset="-78"/>
              </a:rPr>
              <a:t> </a:t>
            </a:r>
          </a:p>
          <a:p>
            <a:pPr marL="0" marR="0" lvl="0" indent="0" algn="r" defTabSz="914400" rtl="1"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rgbClr val="FF0000"/>
              </a:solidFill>
              <a:effectLst/>
              <a:latin typeface="Arial" pitchFamily="34" charset="0"/>
              <a:cs typeface="B Roya"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fa-IR" sz="2800" b="1" i="0" u="none" strike="noStrike" cap="none" normalizeH="0" baseline="0" dirty="0" smtClean="0">
                <a:ln>
                  <a:noFill/>
                </a:ln>
                <a:solidFill>
                  <a:schemeClr val="tx1"/>
                </a:solidFill>
                <a:effectLst/>
                <a:latin typeface="Calibri" pitchFamily="34" charset="0"/>
                <a:ea typeface="Times New Roman" pitchFamily="18" charset="0"/>
                <a:cs typeface="B Roya" pitchFamily="2" charset="-78"/>
              </a:rPr>
              <a:t>این واحد در سال</a:t>
            </a:r>
            <a:r>
              <a:rPr kumimoji="0" lang="fa-IR" sz="2800" b="1" i="0" u="none" strike="noStrike" cap="none" normalizeH="0" baseline="0" dirty="0" smtClean="0">
                <a:ln>
                  <a:noFill/>
                </a:ln>
                <a:solidFill>
                  <a:srgbClr val="00B0F0"/>
                </a:solidFill>
                <a:effectLst/>
                <a:latin typeface="Calibri" pitchFamily="34" charset="0"/>
                <a:ea typeface="Times New Roman" pitchFamily="18" charset="0"/>
                <a:cs typeface="B Roya" pitchFamily="2" charset="-78"/>
              </a:rPr>
              <a:t> 1382</a:t>
            </a:r>
            <a:r>
              <a:rPr kumimoji="0" lang="fa-IR" sz="2800" b="1" i="0" u="none" strike="noStrike" cap="none" normalizeH="0" baseline="0" dirty="0" smtClean="0">
                <a:ln>
                  <a:noFill/>
                </a:ln>
                <a:solidFill>
                  <a:schemeClr val="tx1"/>
                </a:solidFill>
                <a:effectLst/>
                <a:latin typeface="Calibri" pitchFamily="34" charset="0"/>
                <a:ea typeface="Times New Roman" pitchFamily="18" charset="0"/>
                <a:cs typeface="B Roya" pitchFamily="2" charset="-78"/>
              </a:rPr>
              <a:t> با خرید نرم افزار نگهداری و تعمیرات شروع به فعالیت نمود.در اوایل بعلت توجه کافی به این امر روند رو به رشد خیلی خوبی را شروع نمود ولی متاسفانه به دلیل یکسری مشکلات از جمله عدم وجود و ایجاد زیر ساختهای مناسب به لحاظ آموزشی و نیروی انسانی لازم و مشکلات مالی به لحاظ تامین نیازها و تجهیزات لازم واحد افول نموده و حتی حدود دو سال مسکوت مانده بود.در بخش مشکلات اشاره بیشتری به این مسائل خواهیم داشت.</a:t>
            </a:r>
            <a:r>
              <a:rPr kumimoji="0" lang="fa-IR" sz="28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 </a:t>
            </a:r>
            <a:endParaRPr kumimoji="0" lang="en-US" sz="2800" b="1" i="0" u="none" strike="noStrike" cap="none" normalizeH="0" baseline="0" dirty="0" smtClean="0">
              <a:ln>
                <a:noFill/>
              </a:ln>
              <a:solidFill>
                <a:schemeClr val="tx1"/>
              </a:solidFill>
              <a:effectLst/>
              <a:latin typeface="Arial" pitchFamily="34" charset="0"/>
              <a:cs typeface="B Roya" pitchFamily="2" charset="-78"/>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fa-IR" sz="2800" b="1" i="0" u="none" strike="noStrike" cap="none" normalizeH="0" baseline="0" dirty="0" smtClean="0">
                <a:ln>
                  <a:noFill/>
                </a:ln>
                <a:solidFill>
                  <a:schemeClr val="tx1"/>
                </a:solidFill>
                <a:effectLst/>
                <a:latin typeface="Calibri" pitchFamily="34" charset="0"/>
                <a:ea typeface="Times New Roman" pitchFamily="18" charset="0"/>
                <a:cs typeface="B Roya" pitchFamily="2" charset="-78"/>
              </a:rPr>
              <a:t>ضمنا فعالیتهای واحد مورد نظر فقط در دوشهر </a:t>
            </a:r>
            <a:r>
              <a:rPr kumimoji="0" lang="fa-IR" sz="2800" b="1" i="0" u="none" strike="noStrike" cap="none" normalizeH="0" baseline="0" dirty="0" smtClean="0">
                <a:ln>
                  <a:noFill/>
                </a:ln>
                <a:solidFill>
                  <a:srgbClr val="C00000"/>
                </a:solidFill>
                <a:effectLst/>
                <a:latin typeface="Calibri" pitchFamily="34" charset="0"/>
                <a:ea typeface="Times New Roman" pitchFamily="18" charset="0"/>
                <a:cs typeface="B Roya" pitchFamily="2" charset="-78"/>
              </a:rPr>
              <a:t>یاسوج</a:t>
            </a:r>
            <a:r>
              <a:rPr kumimoji="0" lang="fa-IR" sz="2800" b="1" i="0" u="none" strike="noStrike" cap="none" normalizeH="0" baseline="0" dirty="0" smtClean="0">
                <a:ln>
                  <a:noFill/>
                </a:ln>
                <a:solidFill>
                  <a:schemeClr val="tx1"/>
                </a:solidFill>
                <a:effectLst/>
                <a:latin typeface="Calibri" pitchFamily="34" charset="0"/>
                <a:ea typeface="Times New Roman" pitchFamily="18" charset="0"/>
                <a:cs typeface="B Roya" pitchFamily="2" charset="-78"/>
              </a:rPr>
              <a:t> و </a:t>
            </a:r>
            <a:r>
              <a:rPr kumimoji="0" lang="fa-IR" sz="2800" b="1" i="0" u="none" strike="noStrike" cap="none" normalizeH="0" baseline="0" dirty="0" smtClean="0">
                <a:ln>
                  <a:noFill/>
                </a:ln>
                <a:solidFill>
                  <a:srgbClr val="C00000"/>
                </a:solidFill>
                <a:effectLst/>
                <a:latin typeface="Calibri" pitchFamily="34" charset="0"/>
                <a:ea typeface="Times New Roman" pitchFamily="18" charset="0"/>
                <a:cs typeface="B Roya" pitchFamily="2" charset="-78"/>
              </a:rPr>
              <a:t>گچساران</a:t>
            </a:r>
            <a:r>
              <a:rPr kumimoji="0" lang="fa-IR" sz="2800" b="1" i="0" u="none" strike="noStrike" cap="none" normalizeH="0" baseline="0" dirty="0" smtClean="0">
                <a:ln>
                  <a:noFill/>
                </a:ln>
                <a:solidFill>
                  <a:schemeClr val="tx1"/>
                </a:solidFill>
                <a:effectLst/>
                <a:latin typeface="Calibri" pitchFamily="34" charset="0"/>
                <a:ea typeface="Times New Roman" pitchFamily="18" charset="0"/>
                <a:cs typeface="B Roya" pitchFamily="2" charset="-78"/>
              </a:rPr>
              <a:t> بصورت نرم افزاری کنترل و انجام می گرفت.</a:t>
            </a:r>
            <a:r>
              <a:rPr kumimoji="0" lang="fa-IR" sz="2800" b="1" i="0" u="none" strike="noStrike" cap="none" normalizeH="0" baseline="0" dirty="0" smtClean="0">
                <a:ln>
                  <a:noFill/>
                </a:ln>
                <a:solidFill>
                  <a:schemeClr val="tx1"/>
                </a:solidFill>
                <a:effectLst/>
                <a:latin typeface="Arial" pitchFamily="34" charset="0"/>
                <a:ea typeface="Times New Roman" pitchFamily="18" charset="0"/>
                <a:cs typeface="B Roya" pitchFamily="2" charset="-78"/>
              </a:rPr>
              <a:t> </a:t>
            </a:r>
            <a:endParaRPr kumimoji="0" lang="fa-IR" sz="2800" b="1" i="0" u="none" strike="noStrike" cap="none" normalizeH="0" baseline="0" dirty="0" smtClean="0">
              <a:ln>
                <a:noFill/>
              </a:ln>
              <a:solidFill>
                <a:schemeClr val="tx1"/>
              </a:solidFill>
              <a:effectLst/>
              <a:latin typeface="Arial" pitchFamily="34" charset="0"/>
              <a:cs typeface="B Roya" pitchFamily="2" charset="-78"/>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25"/>
                                        </p:tgtEl>
                                        <p:attrNameLst>
                                          <p:attrName>style.visibility</p:attrName>
                                        </p:attrNameLst>
                                      </p:cBhvr>
                                      <p:to>
                                        <p:strVal val="visible"/>
                                      </p:to>
                                    </p:set>
                                    <p:anim calcmode="lin" valueType="num">
                                      <p:cBhvr>
                                        <p:cTn id="7" dur="1000" fill="hold"/>
                                        <p:tgtEl>
                                          <p:spTgt spid="1025"/>
                                        </p:tgtEl>
                                        <p:attrNameLst>
                                          <p:attrName>ppt_w</p:attrName>
                                        </p:attrNameLst>
                                      </p:cBhvr>
                                      <p:tavLst>
                                        <p:tav tm="0">
                                          <p:val>
                                            <p:strVal val="#ppt_w*0.70"/>
                                          </p:val>
                                        </p:tav>
                                        <p:tav tm="100000">
                                          <p:val>
                                            <p:strVal val="#ppt_w"/>
                                          </p:val>
                                        </p:tav>
                                      </p:tavLst>
                                    </p:anim>
                                    <p:anim calcmode="lin" valueType="num">
                                      <p:cBhvr>
                                        <p:cTn id="8" dur="1000" fill="hold"/>
                                        <p:tgtEl>
                                          <p:spTgt spid="1025"/>
                                        </p:tgtEl>
                                        <p:attrNameLst>
                                          <p:attrName>ppt_h</p:attrName>
                                        </p:attrNameLst>
                                      </p:cBhvr>
                                      <p:tavLst>
                                        <p:tav tm="0">
                                          <p:val>
                                            <p:strVal val="#ppt_h"/>
                                          </p:val>
                                        </p:tav>
                                        <p:tav tm="100000">
                                          <p:val>
                                            <p:strVal val="#ppt_h"/>
                                          </p:val>
                                        </p:tav>
                                      </p:tavLst>
                                    </p:anim>
                                    <p:animEffect transition="in" filter="fade">
                                      <p:cBhvr>
                                        <p:cTn id="9" dur="1000"/>
                                        <p:tgtEl>
                                          <p:spTgt spid="1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304800" y="1022866"/>
            <a:ext cx="8458200" cy="432426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400" b="1" i="0" u="none" strike="noStrike" cap="none" normalizeH="0" baseline="0" dirty="0" smtClean="0">
                <a:ln>
                  <a:noFill/>
                </a:ln>
                <a:solidFill>
                  <a:srgbClr val="C00000"/>
                </a:solidFill>
                <a:effectLst/>
                <a:latin typeface="Calibri" pitchFamily="34" charset="0"/>
                <a:ea typeface="Times New Roman" pitchFamily="18" charset="0"/>
                <a:cs typeface="B Roya" pitchFamily="2" charset="-78"/>
              </a:rPr>
              <a:t>اقدامات انجام شده در فاصله بین سالهای 1382تا 1386:</a:t>
            </a:r>
            <a:r>
              <a:rPr kumimoji="0" lang="fa-IR" sz="2400" b="1" i="0" u="none" strike="noStrike" cap="none" normalizeH="0" baseline="0" dirty="0" smtClean="0">
                <a:ln>
                  <a:noFill/>
                </a:ln>
                <a:solidFill>
                  <a:srgbClr val="C00000"/>
                </a:solidFill>
                <a:effectLst/>
                <a:latin typeface="Arial" pitchFamily="34" charset="0"/>
                <a:ea typeface="Times New Roman" pitchFamily="18" charset="0"/>
                <a:cs typeface="B Roya" pitchFamily="2" charset="-78"/>
              </a:rPr>
              <a:t> </a:t>
            </a:r>
          </a:p>
          <a:p>
            <a:pPr marL="0" marR="0" lvl="0" indent="0" algn="r" defTabSz="914400" rtl="1" eaLnBrk="1" fontAlgn="base" latinLnBrk="0" hangingPunct="1">
              <a:lnSpc>
                <a:spcPct val="100000"/>
              </a:lnSpc>
              <a:spcBef>
                <a:spcPct val="0"/>
              </a:spcBef>
              <a:spcAft>
                <a:spcPct val="0"/>
              </a:spcAft>
              <a:buClrTx/>
              <a:buSzTx/>
              <a:buFontTx/>
              <a:buNone/>
              <a:tabLst/>
            </a:pPr>
            <a:endParaRPr kumimoji="0" lang="fa-IR" sz="2400" b="0" i="0" u="none" strike="noStrike" cap="none" normalizeH="0" baseline="0" dirty="0" smtClean="0">
              <a:ln>
                <a:noFill/>
              </a:ln>
              <a:solidFill>
                <a:srgbClr val="C00000"/>
              </a:solidFill>
              <a:effectLst/>
              <a:latin typeface="Arial" pitchFamily="34" charset="0"/>
              <a:ea typeface="Times New Roman" pitchFamily="18" charset="0"/>
              <a:cs typeface="B Roya" pitchFamily="2" charset="-78"/>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smtClean="0">
              <a:ln>
                <a:noFill/>
              </a:ln>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1" i="0" u="none" strike="noStrike" cap="none" normalizeH="0" baseline="0" dirty="0" smtClean="0">
                <a:ln>
                  <a:noFill/>
                </a:ln>
                <a:effectLst/>
                <a:latin typeface="Calibri" pitchFamily="34" charset="0"/>
                <a:ea typeface="Times New Roman" pitchFamily="18" charset="0"/>
                <a:cs typeface="B Roya" pitchFamily="2" charset="-78"/>
              </a:rPr>
              <a:t>-خرید نرم افزار </a:t>
            </a:r>
            <a:r>
              <a:rPr kumimoji="0" lang="en-US" sz="2400" b="1" i="0" u="none" strike="noStrike" cap="none" normalizeH="0" baseline="0" dirty="0" smtClean="0">
                <a:ln>
                  <a:noFill/>
                </a:ln>
                <a:effectLst/>
                <a:latin typeface="Calibri" pitchFamily="34" charset="0"/>
                <a:ea typeface="Times New Roman" pitchFamily="18" charset="0"/>
                <a:cs typeface="B Roya" pitchFamily="2" charset="-78"/>
              </a:rPr>
              <a:t>PM</a:t>
            </a:r>
            <a:r>
              <a:rPr kumimoji="0" lang="fa-IR" sz="2400" b="1" i="0" u="none" strike="noStrike" cap="none" normalizeH="0" baseline="0" dirty="0" smtClean="0">
                <a:ln>
                  <a:noFill/>
                </a:ln>
                <a:effectLst/>
                <a:latin typeface="Calibri" pitchFamily="34" charset="0"/>
                <a:ea typeface="Times New Roman" pitchFamily="18" charset="0"/>
                <a:cs typeface="B Roya" pitchFamily="2" charset="-78"/>
              </a:rPr>
              <a:t> و نصب در شهرهای یاسوج و گچساران</a:t>
            </a:r>
            <a:r>
              <a:rPr kumimoji="0" lang="fa-IR" sz="2400" b="1" i="0" u="none" strike="noStrike" cap="none" normalizeH="0" baseline="0" dirty="0" smtClean="0">
                <a:ln>
                  <a:noFill/>
                </a:ln>
                <a:effectLst/>
                <a:latin typeface="Arial" pitchFamily="34" charset="0"/>
                <a:ea typeface="Times New Roman" pitchFamily="18" charset="0"/>
                <a:cs typeface="B Roya" pitchFamily="2" charset="-78"/>
              </a:rPr>
              <a:t> </a:t>
            </a:r>
          </a:p>
          <a:p>
            <a:pPr marL="0" marR="0" lvl="0" indent="0" algn="r" defTabSz="914400" rtl="1" eaLnBrk="0" fontAlgn="base" latinLnBrk="0" hangingPunct="0">
              <a:lnSpc>
                <a:spcPct val="100000"/>
              </a:lnSpc>
              <a:spcBef>
                <a:spcPct val="0"/>
              </a:spcBef>
              <a:spcAft>
                <a:spcPct val="0"/>
              </a:spcAft>
              <a:buClrTx/>
              <a:buSzTx/>
              <a:buFontTx/>
              <a:buNone/>
              <a:tabLst/>
            </a:pPr>
            <a:endParaRPr kumimoji="0" lang="fa-IR" sz="2400" b="1" i="0" u="none" strike="noStrike" cap="none" normalizeH="0" baseline="0" dirty="0" smtClean="0">
              <a:ln>
                <a:noFill/>
              </a:ln>
              <a:effectLst/>
              <a:latin typeface="Arial" pitchFamily="34" charset="0"/>
              <a:ea typeface="Times New Roman" pitchFamily="18"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dirty="0" smtClean="0">
              <a:ln>
                <a:noFill/>
              </a:ln>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1" i="0" u="none" strike="noStrike" cap="none" normalizeH="0" baseline="0" dirty="0" smtClean="0">
                <a:ln>
                  <a:noFill/>
                </a:ln>
                <a:effectLst/>
                <a:latin typeface="Calibri" pitchFamily="34" charset="0"/>
                <a:ea typeface="Times New Roman" pitchFamily="18" charset="0"/>
                <a:cs typeface="B Roya" pitchFamily="2" charset="-78"/>
              </a:rPr>
              <a:t>-ارائه فرم نگهداری و تعمیرات مبتنی بر دستورات نرم افزار به پرسنل مربوطه جهت انجام دستورات نت در تاسیسات شهرها و کنترل و ورود نتایج فرمها به نرم افزار توسط مسئول نت شهرستان که فقط در دوشهر یاسوج و گچساران انجام می شد.</a:t>
            </a:r>
            <a:r>
              <a:rPr kumimoji="0" lang="fa-IR" sz="2400" b="1" i="0" u="none" strike="noStrike" cap="none" normalizeH="0" baseline="0" dirty="0" smtClean="0">
                <a:ln>
                  <a:noFill/>
                </a:ln>
                <a:effectLst/>
                <a:latin typeface="Arial" pitchFamily="34" charset="0"/>
                <a:ea typeface="Times New Roman" pitchFamily="18" charset="0"/>
                <a:cs typeface="B Roya" pitchFamily="2" charset="-78"/>
              </a:rPr>
              <a:t> </a:t>
            </a:r>
          </a:p>
          <a:p>
            <a:pPr marL="0" marR="0" lvl="0" indent="0" algn="r" defTabSz="914400" rtl="1" eaLnBrk="0" fontAlgn="base" latinLnBrk="0" hangingPunct="0">
              <a:lnSpc>
                <a:spcPct val="100000"/>
              </a:lnSpc>
              <a:spcBef>
                <a:spcPct val="0"/>
              </a:spcBef>
              <a:spcAft>
                <a:spcPct val="0"/>
              </a:spcAft>
              <a:buClrTx/>
              <a:buSzTx/>
              <a:buFontTx/>
              <a:buNone/>
              <a:tabLst/>
            </a:pPr>
            <a:endParaRPr lang="fa-IR" sz="2400" b="1" dirty="0" smtClean="0">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dirty="0" smtClean="0">
              <a:ln>
                <a:noFill/>
              </a:ln>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400" b="1" i="0" u="none" strike="noStrike" cap="none" normalizeH="0" baseline="0" dirty="0" smtClean="0">
                <a:ln>
                  <a:noFill/>
                </a:ln>
                <a:effectLst/>
                <a:latin typeface="Calibri" pitchFamily="34" charset="0"/>
                <a:ea typeface="Times New Roman" pitchFamily="18" charset="0"/>
                <a:cs typeface="B Roya" pitchFamily="2" charset="-78"/>
              </a:rPr>
              <a:t>-خرید دستگاههای مورد نیاز </a:t>
            </a:r>
            <a:r>
              <a:rPr kumimoji="0" lang="en-US" sz="2400" b="1" i="0" u="none" strike="noStrike" cap="none" normalizeH="0" baseline="0" dirty="0" smtClean="0">
                <a:ln>
                  <a:noFill/>
                </a:ln>
                <a:effectLst/>
                <a:latin typeface="Calibri" pitchFamily="34" charset="0"/>
                <a:ea typeface="Times New Roman" pitchFamily="18" charset="0"/>
                <a:cs typeface="B Roya" pitchFamily="2" charset="-78"/>
              </a:rPr>
              <a:t>CM</a:t>
            </a:r>
            <a:r>
              <a:rPr kumimoji="0" lang="fa-IR" sz="2400" b="1" i="0" u="none" strike="noStrike" cap="none" normalizeH="0" baseline="0" dirty="0" smtClean="0">
                <a:ln>
                  <a:noFill/>
                </a:ln>
                <a:effectLst/>
                <a:latin typeface="Calibri" pitchFamily="34" charset="0"/>
                <a:ea typeface="Times New Roman" pitchFamily="18" charset="0"/>
                <a:cs typeface="B Roya" pitchFamily="2" charset="-78"/>
              </a:rPr>
              <a:t> نظیر دوربین ترموگراف و ویبرومتر</a:t>
            </a:r>
            <a:r>
              <a:rPr kumimoji="0" lang="fa-IR" sz="2400" b="1" i="0" u="none" strike="noStrike" cap="none" normalizeH="0" baseline="0" dirty="0" smtClean="0">
                <a:ln>
                  <a:noFill/>
                </a:ln>
                <a:effectLst/>
                <a:latin typeface="Arial" pitchFamily="34" charset="0"/>
                <a:ea typeface="Times New Roman" pitchFamily="18" charset="0"/>
                <a:cs typeface="B Roya" pitchFamily="2" charset="-78"/>
              </a:rPr>
              <a:t> </a:t>
            </a:r>
            <a:endParaRPr kumimoji="0" lang="fa-IR" sz="2400" b="1" i="0" u="none" strike="noStrike" cap="none" normalizeH="0" baseline="0" dirty="0" smtClean="0">
              <a:ln>
                <a:noFill/>
              </a:ln>
              <a:effectLst/>
              <a:latin typeface="Arial" pitchFamily="34" charset="0"/>
              <a:cs typeface="B Roya" pitchFamily="2" charset="-78"/>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1"/>
                                        </p:tgtEl>
                                        <p:attrNameLst>
                                          <p:attrName>style.visibility</p:attrName>
                                        </p:attrNameLst>
                                      </p:cBhvr>
                                      <p:to>
                                        <p:strVal val="visible"/>
                                      </p:to>
                                    </p:set>
                                    <p:anim calcmode="lin" valueType="num">
                                      <p:cBhvr additive="base">
                                        <p:cTn id="7" dur="500" fill="hold"/>
                                        <p:tgtEl>
                                          <p:spTgt spid="15361"/>
                                        </p:tgtEl>
                                        <p:attrNameLst>
                                          <p:attrName>ppt_x</p:attrName>
                                        </p:attrNameLst>
                                      </p:cBhvr>
                                      <p:tavLst>
                                        <p:tav tm="0">
                                          <p:val>
                                            <p:strVal val="#ppt_x"/>
                                          </p:val>
                                        </p:tav>
                                        <p:tav tm="100000">
                                          <p:val>
                                            <p:strVal val="#ppt_x"/>
                                          </p:val>
                                        </p:tav>
                                      </p:tavLst>
                                    </p:anim>
                                    <p:anim calcmode="lin" valueType="num">
                                      <p:cBhvr additive="base">
                                        <p:cTn id="8" dur="500" fill="hold"/>
                                        <p:tgtEl>
                                          <p:spTgt spid="153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228600" y="347990"/>
            <a:ext cx="8534400"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2400" b="0" i="0" u="none" strike="noStrike" cap="none" normalizeH="0" baseline="0" dirty="0" smtClean="0">
                <a:ln>
                  <a:noFill/>
                </a:ln>
                <a:solidFill>
                  <a:srgbClr val="C00000"/>
                </a:solidFill>
                <a:effectLst/>
                <a:latin typeface="Calibri" pitchFamily="34" charset="0"/>
                <a:ea typeface="Times New Roman" pitchFamily="18" charset="0"/>
                <a:cs typeface="B Roya" pitchFamily="2" charset="-78"/>
              </a:rPr>
              <a:t>اقدامات انجام گرفته در فاصله ی سالهای 1389</a:t>
            </a:r>
            <a:r>
              <a:rPr lang="fa-IR" sz="2400" dirty="0" smtClean="0">
                <a:solidFill>
                  <a:srgbClr val="C00000"/>
                </a:solidFill>
                <a:latin typeface="Calibri" pitchFamily="34" charset="0"/>
                <a:ea typeface="Times New Roman" pitchFamily="18" charset="0"/>
                <a:cs typeface="B Roya" pitchFamily="2" charset="-78"/>
              </a:rPr>
              <a:t>تا 1390:</a:t>
            </a:r>
            <a:endParaRPr kumimoji="0" lang="en-US" sz="2400" b="0" i="0" u="none" strike="noStrike" cap="none" normalizeH="0" baseline="0" dirty="0" smtClean="0">
              <a:ln>
                <a:noFill/>
              </a:ln>
              <a:solidFill>
                <a:srgbClr val="C00000"/>
              </a:solidFill>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ü"/>
              <a:tabLst/>
            </a:pPr>
            <a:r>
              <a:rPr kumimoji="0" lang="fa-IR" sz="2400" b="1" i="0" u="none" strike="noStrike" cap="none" normalizeH="0" baseline="0" dirty="0" smtClean="0">
                <a:ln>
                  <a:noFill/>
                </a:ln>
                <a:effectLst/>
                <a:latin typeface="Calibri" pitchFamily="34" charset="0"/>
                <a:ea typeface="Times New Roman" pitchFamily="18" charset="0"/>
                <a:cs typeface="B Roya" pitchFamily="2" charset="-78"/>
              </a:rPr>
              <a:t>-اقدام به شروع و انجام فعالیتهای زیر ساختی جهت اجرای نت نظیر پیگیری اجرای آموزشهای مقدماتی و لازم جهت مدیران و کاربران نت</a:t>
            </a:r>
            <a:r>
              <a:rPr kumimoji="0" lang="fa-IR" sz="2400" b="1" i="0" u="none" strike="noStrike" cap="none" normalizeH="0" baseline="0" dirty="0" smtClean="0">
                <a:ln>
                  <a:noFill/>
                </a:ln>
                <a:effectLst/>
                <a:latin typeface="Arial" pitchFamily="34" charset="0"/>
                <a:ea typeface="Times New Roman" pitchFamily="18" charset="0"/>
                <a:cs typeface="B Roya" pitchFamily="2" charset="-78"/>
              </a:rPr>
              <a:t> </a:t>
            </a:r>
            <a:endParaRPr kumimoji="0" lang="en-US" sz="2400" b="1" i="0" u="none" strike="noStrike" cap="none" normalizeH="0" baseline="0" dirty="0" smtClean="0">
              <a:ln>
                <a:noFill/>
              </a:ln>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ü"/>
              <a:tabLst/>
            </a:pPr>
            <a:r>
              <a:rPr kumimoji="0" lang="fa-IR" sz="2400" b="1" i="0" u="none" strike="noStrike" cap="none" normalizeH="0" baseline="0" dirty="0" smtClean="0">
                <a:ln>
                  <a:noFill/>
                </a:ln>
                <a:effectLst/>
                <a:latin typeface="Calibri" pitchFamily="34" charset="0"/>
                <a:ea typeface="Times New Roman" pitchFamily="18" charset="0"/>
                <a:cs typeface="B Roya" pitchFamily="2" charset="-78"/>
              </a:rPr>
              <a:t>-تعیین یک شخص خاص بعنوان مسئول نت در ادارات تابعه شرکت با در نظر گرفتن شرایط و مهارتهای لازم فرد مذکور</a:t>
            </a:r>
            <a:r>
              <a:rPr kumimoji="0" lang="fa-IR" sz="2400" b="1" i="0" u="none" strike="noStrike" cap="none" normalizeH="0" baseline="0" dirty="0" smtClean="0">
                <a:ln>
                  <a:noFill/>
                </a:ln>
                <a:effectLst/>
                <a:latin typeface="Arial" pitchFamily="34" charset="0"/>
                <a:ea typeface="Times New Roman" pitchFamily="18" charset="0"/>
                <a:cs typeface="B Roya" pitchFamily="2" charset="-78"/>
              </a:rPr>
              <a:t> </a:t>
            </a:r>
            <a:endParaRPr kumimoji="0" lang="en-US" sz="2400" b="1" i="0" u="none" strike="noStrike" cap="none" normalizeH="0" baseline="0" dirty="0" smtClean="0">
              <a:ln>
                <a:noFill/>
              </a:ln>
              <a:effectLst/>
              <a:latin typeface="Arial" pitchFamily="34" charset="0"/>
              <a:cs typeface="B Roya" pitchFamily="2" charset="-78"/>
            </a:endParaRPr>
          </a:p>
          <a:p>
            <a:pPr lvl="0" algn="r" rtl="1" eaLnBrk="0" fontAlgn="base" hangingPunct="0">
              <a:spcBef>
                <a:spcPct val="0"/>
              </a:spcBef>
              <a:spcAft>
                <a:spcPct val="0"/>
              </a:spcAft>
              <a:buFont typeface="Wingdings" pitchFamily="2" charset="2"/>
              <a:buChar char="ü"/>
            </a:pPr>
            <a:r>
              <a:rPr kumimoji="0" lang="fa-IR" sz="2400" b="1" i="0" u="none" strike="noStrike" cap="none" normalizeH="0" baseline="0" dirty="0" smtClean="0">
                <a:ln>
                  <a:noFill/>
                </a:ln>
                <a:effectLst/>
                <a:latin typeface="Calibri" pitchFamily="34" charset="0"/>
                <a:ea typeface="Times New Roman" pitchFamily="18" charset="0"/>
                <a:cs typeface="B Roya" pitchFamily="2" charset="-78"/>
              </a:rPr>
              <a:t>-ارسال فرمهای دستی نگهداری جهت اجرا در شهرها به لحاظ شروع مقدماتی و تدریجی در زمینه نگهداری و تعمیرات و فرم شناسنامه تجهیزات </a:t>
            </a:r>
            <a:r>
              <a:rPr lang="fa-IR" sz="2400" b="1" dirty="0" smtClean="0">
                <a:latin typeface="Arial" pitchFamily="34" charset="0"/>
                <a:ea typeface="Times New Roman" pitchFamily="18" charset="0"/>
                <a:cs typeface="B Roya" pitchFamily="2" charset="-78"/>
              </a:rPr>
              <a:t>و بازدید از شهرها جهت بررسی وضعیت اجرای دستورالعملهای نگهداری و تعمیرات و وضعیت تأسیسات و ارائه ی گزارش به معاونت بهره برداری</a:t>
            </a:r>
            <a:endParaRPr kumimoji="0" lang="en-US" sz="2400" b="1" i="0" u="none" strike="noStrike" cap="none" normalizeH="0" baseline="0" dirty="0" smtClean="0">
              <a:ln>
                <a:noFill/>
              </a:ln>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ü"/>
              <a:tabLst/>
            </a:pPr>
            <a:r>
              <a:rPr kumimoji="0" lang="fa-IR" sz="2400" b="1" i="0" u="none" strike="noStrike" cap="none" normalizeH="0" baseline="0" dirty="0" smtClean="0">
                <a:ln>
                  <a:noFill/>
                </a:ln>
                <a:effectLst/>
                <a:latin typeface="Calibri" pitchFamily="34" charset="0"/>
                <a:ea typeface="Times New Roman" pitchFamily="18" charset="0"/>
                <a:cs typeface="B Roya" pitchFamily="2" charset="-78"/>
              </a:rPr>
              <a:t>-درخواست از مدیریت شهرها جهت بیان مشکلات آن امور در خصوص امکانات سخت افزاری و نرم افزاری جهت اجرای نت </a:t>
            </a:r>
            <a:endParaRPr kumimoji="0" lang="en-US" sz="2400" b="1" i="0" u="none" strike="noStrike" cap="none" normalizeH="0" baseline="0" dirty="0" smtClean="0">
              <a:ln>
                <a:noFill/>
              </a:ln>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ü"/>
              <a:tabLst/>
            </a:pPr>
            <a:r>
              <a:rPr kumimoji="0" lang="fa-IR" sz="2400" b="1" i="0" u="none" strike="noStrike" cap="none" normalizeH="0" baseline="0" dirty="0" smtClean="0">
                <a:ln>
                  <a:noFill/>
                </a:ln>
                <a:effectLst/>
                <a:latin typeface="Calibri" pitchFamily="34" charset="0"/>
                <a:ea typeface="Times New Roman" pitchFamily="18" charset="0"/>
                <a:cs typeface="B Roya" pitchFamily="2" charset="-78"/>
              </a:rPr>
              <a:t>-نظرسنجی از کاربران سابق نت در شهرها در زمینه مشکلات نرم افزاری سخت افزاری نت</a:t>
            </a:r>
            <a:endParaRPr kumimoji="0" lang="en-US" sz="2400" b="1" i="0" u="none" strike="noStrike" cap="none" normalizeH="0" baseline="0" dirty="0" smtClean="0">
              <a:ln>
                <a:noFill/>
              </a:ln>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ü"/>
              <a:tabLst/>
            </a:pPr>
            <a:r>
              <a:rPr kumimoji="0" lang="fa-IR" sz="2400" b="1" i="0" u="none" strike="noStrike" cap="none" normalizeH="0" baseline="0" dirty="0" smtClean="0">
                <a:ln>
                  <a:noFill/>
                </a:ln>
                <a:effectLst/>
                <a:latin typeface="Calibri" pitchFamily="34" charset="0"/>
                <a:ea typeface="Times New Roman" pitchFamily="18" charset="0"/>
                <a:cs typeface="B Roya" pitchFamily="2" charset="-78"/>
              </a:rPr>
              <a:t>-تشکیل کمیته نت در ستاد جهت انجام تصمیم گیریهای مناسب و کاربردی و نظارت بر روند فعالیتهای نت</a:t>
            </a:r>
            <a:r>
              <a:rPr kumimoji="0" lang="fa-IR" sz="2400" b="1" i="0" u="none" strike="noStrike" cap="none" normalizeH="0" baseline="0" dirty="0" smtClean="0">
                <a:ln>
                  <a:noFill/>
                </a:ln>
                <a:effectLst/>
                <a:latin typeface="Arial" pitchFamily="34" charset="0"/>
                <a:ea typeface="Times New Roman" pitchFamily="18" charset="0"/>
                <a:cs typeface="B Roya" pitchFamily="2" charset="-78"/>
              </a:rPr>
              <a:t> </a:t>
            </a:r>
            <a:endParaRPr kumimoji="0" lang="en-US" sz="2400" b="1" i="0" u="none" strike="noStrike" cap="none" normalizeH="0" baseline="0" dirty="0" smtClean="0">
              <a:ln>
                <a:noFill/>
              </a:ln>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ü"/>
              <a:tabLst/>
            </a:pPr>
            <a:r>
              <a:rPr kumimoji="0" lang="fa-IR" sz="2400" b="1" i="0" u="none" strike="noStrike" cap="none" normalizeH="0" baseline="0" dirty="0" smtClean="0">
                <a:ln>
                  <a:noFill/>
                </a:ln>
                <a:effectLst/>
                <a:latin typeface="Calibri" pitchFamily="34" charset="0"/>
                <a:ea typeface="Times New Roman" pitchFamily="18" charset="0"/>
                <a:cs typeface="B Roya" pitchFamily="2" charset="-78"/>
              </a:rPr>
              <a:t>-اجرای دوره آموزشی و عملیات عیب یابی در زمینه </a:t>
            </a:r>
            <a:r>
              <a:rPr kumimoji="0" lang="en-US" sz="2400" b="1" i="0" u="none" strike="noStrike" cap="none" normalizeH="0" baseline="0" dirty="0" smtClean="0">
                <a:ln>
                  <a:noFill/>
                </a:ln>
                <a:effectLst/>
                <a:latin typeface="Calibri" pitchFamily="34" charset="0"/>
                <a:ea typeface="Times New Roman" pitchFamily="18" charset="0"/>
                <a:cs typeface="B Roya" pitchFamily="2" charset="-78"/>
              </a:rPr>
              <a:t>CM</a:t>
            </a:r>
            <a:r>
              <a:rPr kumimoji="0" lang="fa-IR" sz="2400" b="1" i="0" u="none" strike="noStrike" cap="none" normalizeH="0" baseline="0" dirty="0" smtClean="0">
                <a:ln>
                  <a:noFill/>
                </a:ln>
                <a:effectLst/>
                <a:latin typeface="Calibri" pitchFamily="34" charset="0"/>
                <a:ea typeface="Times New Roman" pitchFamily="18" charset="0"/>
                <a:cs typeface="B Roya" pitchFamily="2" charset="-78"/>
              </a:rPr>
              <a:t> و تجهیزات آن نظیر دوربین ترموگراف و ویبرومتر در شهرها</a:t>
            </a:r>
            <a:r>
              <a:rPr kumimoji="0" lang="fa-IR" sz="2400" b="1" i="0" u="none" strike="noStrike" cap="none" normalizeH="0" dirty="0" smtClean="0">
                <a:ln>
                  <a:noFill/>
                </a:ln>
                <a:effectLst/>
                <a:latin typeface="Calibri" pitchFamily="34" charset="0"/>
                <a:ea typeface="Times New Roman" pitchFamily="18" charset="0"/>
                <a:cs typeface="B Roya" pitchFamily="2" charset="-78"/>
              </a:rPr>
              <a:t> جهت کاربران </a:t>
            </a:r>
            <a:r>
              <a:rPr kumimoji="0" lang="en-US" sz="2400" b="1" i="0" u="none" strike="noStrike" cap="none" normalizeH="0" dirty="0" smtClean="0">
                <a:ln>
                  <a:noFill/>
                </a:ln>
                <a:effectLst/>
                <a:latin typeface="Calibri" pitchFamily="34" charset="0"/>
                <a:ea typeface="Times New Roman" pitchFamily="18" charset="0"/>
                <a:cs typeface="B Roya" pitchFamily="2" charset="-78"/>
              </a:rPr>
              <a:t>PM</a:t>
            </a:r>
            <a:endParaRPr kumimoji="0" lang="fa-IR" sz="2400" b="1" i="0" u="none" strike="noStrike" cap="none" normalizeH="0" baseline="0" dirty="0" smtClean="0">
              <a:ln>
                <a:noFill/>
              </a:ln>
              <a:effectLst/>
              <a:latin typeface="Arial" pitchFamily="34" charset="0"/>
              <a:cs typeface="B Roya" pitchFamily="2" charset="-78"/>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additive="base">
                                        <p:cTn id="7" dur="5000" fill="hold"/>
                                        <p:tgtEl>
                                          <p:spTgt spid="16385"/>
                                        </p:tgtEl>
                                        <p:attrNameLst>
                                          <p:attrName>ppt_x</p:attrName>
                                        </p:attrNameLst>
                                      </p:cBhvr>
                                      <p:tavLst>
                                        <p:tav tm="0">
                                          <p:val>
                                            <p:strVal val="#ppt_x"/>
                                          </p:val>
                                        </p:tav>
                                        <p:tav tm="100000">
                                          <p:val>
                                            <p:strVal val="#ppt_x"/>
                                          </p:val>
                                        </p:tav>
                                      </p:tavLst>
                                    </p:anim>
                                    <p:anim calcmode="lin" valueType="num">
                                      <p:cBhvr additive="base">
                                        <p:cTn id="8" dur="5000" fill="hold"/>
                                        <p:tgtEl>
                                          <p:spTgt spid="163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0" y="54114"/>
            <a:ext cx="9144000"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a-IR" sz="3200" b="0" i="0" u="none" strike="noStrike" cap="none" normalizeH="0" baseline="0" dirty="0" smtClean="0">
                <a:ln>
                  <a:noFill/>
                </a:ln>
                <a:solidFill>
                  <a:srgbClr val="C00000"/>
                </a:solidFill>
                <a:effectLst/>
                <a:latin typeface="Calibri" pitchFamily="34" charset="0"/>
                <a:ea typeface="Times New Roman" pitchFamily="18" charset="0"/>
                <a:cs typeface="B Roya" pitchFamily="2" charset="-78"/>
              </a:rPr>
              <a:t>اقدامات در دست انجام (سال 91)واحد نت شرکت:</a:t>
            </a:r>
            <a:r>
              <a:rPr kumimoji="0" lang="fa-IR" sz="3200" b="0" i="0" u="none" strike="noStrike" cap="none" normalizeH="0" baseline="0" dirty="0" smtClean="0">
                <a:ln>
                  <a:noFill/>
                </a:ln>
                <a:solidFill>
                  <a:srgbClr val="C00000"/>
                </a:solidFill>
                <a:effectLst/>
                <a:latin typeface="Arial" pitchFamily="34" charset="0"/>
                <a:ea typeface="Times New Roman" pitchFamily="18" charset="0"/>
                <a:cs typeface="B Roya" pitchFamily="2" charset="-78"/>
              </a:rPr>
              <a:t> </a:t>
            </a:r>
            <a:endParaRPr kumimoji="0" lang="en-US" sz="3200" b="0" i="0" u="none" strike="noStrike" cap="none" normalizeH="0" baseline="0" dirty="0" smtClean="0">
              <a:ln>
                <a:noFill/>
              </a:ln>
              <a:solidFill>
                <a:srgbClr val="C00000"/>
              </a:solidFill>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effectLst/>
                <a:latin typeface="Calibri" pitchFamily="34" charset="0"/>
                <a:ea typeface="Times New Roman" pitchFamily="18" charset="0"/>
                <a:cs typeface="B Roya" pitchFamily="2" charset="-78"/>
              </a:rPr>
              <a:t>-پیگیری جهت اجرای دوره آموزشی مفاهیم نت جهت مدیران و کارشناسان ستاد و شهرستانها</a:t>
            </a:r>
            <a:r>
              <a:rPr kumimoji="0" lang="fa-IR" sz="2000" b="1" i="0" u="none" strike="noStrike" cap="none" normalizeH="0" baseline="0" dirty="0" smtClean="0">
                <a:ln>
                  <a:noFill/>
                </a:ln>
                <a:effectLst/>
                <a:latin typeface="Arial" pitchFamily="34" charset="0"/>
                <a:ea typeface="Times New Roman" pitchFamily="18" charset="0"/>
                <a:cs typeface="B Roya" pitchFamily="2" charset="-78"/>
              </a:rPr>
              <a:t> </a:t>
            </a:r>
            <a:endParaRPr kumimoji="0" lang="en-US" sz="2000" b="1" i="0" u="none" strike="noStrike" cap="none" normalizeH="0" baseline="0" dirty="0" smtClean="0">
              <a:ln>
                <a:noFill/>
              </a:ln>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effectLst/>
                <a:latin typeface="Calibri" pitchFamily="34" charset="0"/>
                <a:ea typeface="Times New Roman" pitchFamily="18" charset="0"/>
                <a:cs typeface="B Roya" pitchFamily="2" charset="-78"/>
              </a:rPr>
              <a:t>-پیگیری جهت برگزاری دوره آموزشی در زمینه آشنایی کاربران نت و متصدیان تاسیسات با مفاهیم کاربردی و آموزشی تاسیسات جهت اجرای بهتر دستورالعملهای نت</a:t>
            </a:r>
            <a:r>
              <a:rPr kumimoji="0" lang="fa-IR" sz="2000" b="1" i="0" u="none" strike="noStrike" cap="none" normalizeH="0" baseline="0" dirty="0" smtClean="0">
                <a:ln>
                  <a:noFill/>
                </a:ln>
                <a:effectLst/>
                <a:latin typeface="Arial" pitchFamily="34" charset="0"/>
                <a:ea typeface="Times New Roman" pitchFamily="18" charset="0"/>
                <a:cs typeface="B Roya" pitchFamily="2" charset="-78"/>
              </a:rPr>
              <a:t> </a:t>
            </a:r>
            <a:endParaRPr kumimoji="0" lang="en-US" sz="2000" b="1" i="0" u="none" strike="noStrike" cap="none" normalizeH="0" baseline="0" dirty="0" smtClean="0">
              <a:ln>
                <a:noFill/>
              </a:ln>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effectLst/>
                <a:latin typeface="Calibri" pitchFamily="34" charset="0"/>
                <a:ea typeface="Times New Roman" pitchFamily="18" charset="0"/>
                <a:cs typeface="B Roya" pitchFamily="2" charset="-78"/>
              </a:rPr>
              <a:t>-پیگیری موضوع توسعه و تکمیل و یکپارچه نمودن نرم افزار </a:t>
            </a:r>
            <a:r>
              <a:rPr kumimoji="0" lang="en-US" sz="2000" b="1" i="0" u="none" strike="noStrike" cap="none" normalizeH="0" baseline="0" dirty="0" smtClean="0">
                <a:ln>
                  <a:noFill/>
                </a:ln>
                <a:effectLst/>
                <a:latin typeface="Calibri" pitchFamily="34" charset="0"/>
                <a:ea typeface="Times New Roman" pitchFamily="18" charset="0"/>
                <a:cs typeface="B Roya" pitchFamily="2" charset="-78"/>
              </a:rPr>
              <a:t>PM</a:t>
            </a:r>
            <a:r>
              <a:rPr kumimoji="0" lang="fa-IR" sz="2000" b="1" i="0" u="none" strike="noStrike" cap="none" normalizeH="0" baseline="0" dirty="0" smtClean="0">
                <a:ln>
                  <a:noFill/>
                </a:ln>
                <a:effectLst/>
                <a:latin typeface="Calibri" pitchFamily="34" charset="0"/>
                <a:ea typeface="Times New Roman" pitchFamily="18" charset="0"/>
                <a:cs typeface="B Roya" pitchFamily="2" charset="-78"/>
              </a:rPr>
              <a:t> موجود در شهرهای یاسوج و گچساران و ایجاد بستر نرم افزاری در سایر شهرها</a:t>
            </a:r>
            <a:r>
              <a:rPr kumimoji="0" lang="fa-IR" sz="2000" b="1" i="0" u="none" strike="noStrike" cap="none" normalizeH="0" baseline="0" dirty="0" smtClean="0">
                <a:ln>
                  <a:noFill/>
                </a:ln>
                <a:effectLst/>
                <a:latin typeface="Arial" pitchFamily="34" charset="0"/>
                <a:ea typeface="Times New Roman" pitchFamily="18" charset="0"/>
                <a:cs typeface="B Roya" pitchFamily="2" charset="-78"/>
              </a:rPr>
              <a:t> و استفاده ی فعال و مؤثر از نرم افزار </a:t>
            </a:r>
            <a:endParaRPr kumimoji="0" lang="en-US" sz="2000" b="1" i="0" u="none" strike="noStrike" cap="none" normalizeH="0" baseline="0" dirty="0" smtClean="0">
              <a:ln>
                <a:noFill/>
              </a:ln>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effectLst/>
                <a:latin typeface="Calibri" pitchFamily="34" charset="0"/>
                <a:ea typeface="Times New Roman" pitchFamily="18" charset="0"/>
                <a:cs typeface="B Roya" pitchFamily="2" charset="-78"/>
              </a:rPr>
              <a:t>-برنامه ریزی جهت بازدید منظم و کارشناسانه از شهرستانها در خصوص گزارشات ارسالی از شهرها در زمینه اجرای دستورالعملهای نت و وضعیت کارکرد تجهیزات</a:t>
            </a:r>
            <a:r>
              <a:rPr kumimoji="0" lang="fa-IR" sz="2000" b="1" i="0" u="none" strike="noStrike" cap="none" normalizeH="0" baseline="0" dirty="0" smtClean="0">
                <a:ln>
                  <a:noFill/>
                </a:ln>
                <a:effectLst/>
                <a:latin typeface="Arial" pitchFamily="34" charset="0"/>
                <a:ea typeface="Times New Roman" pitchFamily="18" charset="0"/>
                <a:cs typeface="B Roya" pitchFamily="2" charset="-78"/>
              </a:rPr>
              <a:t> </a:t>
            </a:r>
            <a:endParaRPr kumimoji="0" lang="en-US" sz="2000" b="1" i="0" u="none" strike="noStrike" cap="none" normalizeH="0" baseline="0" dirty="0" smtClean="0">
              <a:ln>
                <a:noFill/>
              </a:ln>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effectLst/>
                <a:latin typeface="Calibri" pitchFamily="34" charset="0"/>
                <a:ea typeface="Times New Roman" pitchFamily="18" charset="0"/>
                <a:cs typeface="B Roya" pitchFamily="2" charset="-78"/>
              </a:rPr>
              <a:t>-برگزاری جلسات و سمینارها جهت انسجام بخشی و کلیت دادن به موضوع نت در سطح واحدهای شرکت و ایجاد هماهنگیهای لازم در خصوص اجرای بهتر نت </a:t>
            </a:r>
            <a:endParaRPr kumimoji="0" lang="en-US" sz="2000" b="1" i="0" u="none" strike="noStrike" cap="none" normalizeH="0" baseline="0" dirty="0" smtClean="0">
              <a:ln>
                <a:noFill/>
              </a:ln>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effectLst/>
                <a:latin typeface="Calibri" pitchFamily="34" charset="0"/>
                <a:ea typeface="Times New Roman" pitchFamily="18" charset="0"/>
                <a:cs typeface="B Roya" pitchFamily="2" charset="-78"/>
              </a:rPr>
              <a:t>-مذاکره با بخش خصوصی در زمینه انجام مجدد پروژه آنالیز ارتعاشی الکتروپمپهای ایستگاه پمپاژ یاسوج و الکتروموتورهای لاگونهای هوادهی تصفیه خانه فاضلاب شهر یاسوج و شروع پروژه</a:t>
            </a:r>
            <a:r>
              <a:rPr kumimoji="0" lang="fa-IR" sz="2000" b="1" i="0" u="none" strike="noStrike" cap="none" normalizeH="0" dirty="0" smtClean="0">
                <a:ln>
                  <a:noFill/>
                </a:ln>
                <a:effectLst/>
                <a:latin typeface="Calibri" pitchFamily="34" charset="0"/>
                <a:ea typeface="Times New Roman" pitchFamily="18" charset="0"/>
                <a:cs typeface="B Roya" pitchFamily="2" charset="-78"/>
              </a:rPr>
              <a:t> جهت </a:t>
            </a:r>
            <a:r>
              <a:rPr kumimoji="0" lang="fa-IR" sz="2000" b="1" i="0" u="none" strike="noStrike" cap="none" normalizeH="0" baseline="0" dirty="0" smtClean="0">
                <a:ln>
                  <a:noFill/>
                </a:ln>
                <a:effectLst/>
                <a:latin typeface="Calibri" pitchFamily="34" charset="0"/>
                <a:ea typeface="Times New Roman" pitchFamily="18" charset="0"/>
                <a:cs typeface="B Roya" pitchFamily="2" charset="-78"/>
              </a:rPr>
              <a:t>ایستگاه پمپاژ امامزاده جعفر دوگنبدان به لحاظ بررسی و اطمینان از وضعیت کارکرد مناسب تجهیزات و آگاهی یا جلوگیری از عیوب احتمالی و هزینه های سنگین ناشی از آنها</a:t>
            </a:r>
            <a:r>
              <a:rPr kumimoji="0" lang="fa-IR" sz="2000" b="1" i="0" u="none" strike="noStrike" cap="none" normalizeH="0" baseline="0" dirty="0" smtClean="0">
                <a:ln>
                  <a:noFill/>
                </a:ln>
                <a:effectLst/>
                <a:latin typeface="Arial" pitchFamily="34" charset="0"/>
                <a:ea typeface="Times New Roman" pitchFamily="18" charset="0"/>
                <a:cs typeface="B Roya" pitchFamily="2" charset="-78"/>
              </a:rPr>
              <a:t> </a:t>
            </a:r>
            <a:endParaRPr kumimoji="0" lang="en-US" sz="2000" b="1" i="0" u="none" strike="noStrike" cap="none" normalizeH="0" baseline="0" dirty="0" smtClean="0">
              <a:ln>
                <a:noFill/>
              </a:ln>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effectLst/>
                <a:latin typeface="Calibri" pitchFamily="34" charset="0"/>
                <a:ea typeface="Times New Roman" pitchFamily="18" charset="0"/>
                <a:cs typeface="B Roya" pitchFamily="2" charset="-78"/>
              </a:rPr>
              <a:t>-پیگیری موضوع حضور جدی و پررنگ کارشناسان نت در تحویل پروژه ها توسط این شرکت به لحاظ تایید رعایت شرایط مناسب نگهداری و تعمیر در پروژه</a:t>
            </a:r>
            <a:r>
              <a:rPr kumimoji="0" lang="fa-IR" sz="2000" b="1" i="0" u="none" strike="noStrike" cap="none" normalizeH="0" baseline="0" dirty="0" smtClean="0">
                <a:ln>
                  <a:noFill/>
                </a:ln>
                <a:effectLst/>
                <a:latin typeface="Arial" pitchFamily="34" charset="0"/>
                <a:ea typeface="Times New Roman" pitchFamily="18" charset="0"/>
                <a:cs typeface="B Roya" pitchFamily="2" charset="-78"/>
              </a:rPr>
              <a:t> </a:t>
            </a:r>
            <a:endParaRPr kumimoji="0" lang="en-US" sz="2000" b="1" i="0" u="none" strike="noStrike" cap="none" normalizeH="0" baseline="0" dirty="0" smtClean="0">
              <a:ln>
                <a:noFill/>
              </a:ln>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effectLst/>
                <a:latin typeface="Calibri" pitchFamily="34" charset="0"/>
                <a:ea typeface="Times New Roman" pitchFamily="18" charset="0"/>
                <a:cs typeface="B Roya" pitchFamily="2" charset="-78"/>
              </a:rPr>
              <a:t>-خرید تجهیزات ضروری ومورد نیاز در زمینه نت نظیر تجهیزات </a:t>
            </a:r>
            <a:r>
              <a:rPr kumimoji="0" lang="en-US" sz="2000" b="1" i="0" u="none" strike="noStrike" cap="none" normalizeH="0" baseline="0" dirty="0" smtClean="0">
                <a:ln>
                  <a:noFill/>
                </a:ln>
                <a:effectLst/>
                <a:latin typeface="Calibri" pitchFamily="34" charset="0"/>
                <a:ea typeface="Times New Roman" pitchFamily="18" charset="0"/>
                <a:cs typeface="B Roya" pitchFamily="2" charset="-78"/>
              </a:rPr>
              <a:t>CM</a:t>
            </a:r>
            <a:r>
              <a:rPr kumimoji="0" lang="fa-IR" sz="2000" b="1" i="0" u="none" strike="noStrike" cap="none" normalizeH="0" baseline="0" dirty="0" smtClean="0">
                <a:ln>
                  <a:noFill/>
                </a:ln>
                <a:effectLst/>
                <a:latin typeface="Calibri" pitchFamily="34" charset="0"/>
                <a:ea typeface="Times New Roman" pitchFamily="18" charset="0"/>
                <a:cs typeface="B Roya" pitchFamily="2" charset="-78"/>
              </a:rPr>
              <a:t> در کلیه شهرها</a:t>
            </a:r>
            <a:r>
              <a:rPr kumimoji="0" lang="fa-IR" sz="2000" b="1" i="0" u="none" strike="noStrike" cap="none" normalizeH="0" baseline="0" dirty="0" smtClean="0">
                <a:ln>
                  <a:noFill/>
                </a:ln>
                <a:effectLst/>
                <a:latin typeface="Arial" pitchFamily="34" charset="0"/>
                <a:ea typeface="Times New Roman" pitchFamily="18" charset="0"/>
                <a:cs typeface="B Roya" pitchFamily="2" charset="-78"/>
              </a:rPr>
              <a:t> </a:t>
            </a:r>
            <a:endParaRPr kumimoji="0" lang="en-US" sz="2000" b="1" i="0" u="none" strike="noStrike" cap="none" normalizeH="0" baseline="0" dirty="0" smtClean="0">
              <a:ln>
                <a:noFill/>
              </a:ln>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effectLst/>
                <a:latin typeface="Calibri" pitchFamily="34" charset="0"/>
                <a:ea typeface="Times New Roman" pitchFamily="18" charset="0"/>
                <a:cs typeface="B Roya" pitchFamily="2" charset="-78"/>
              </a:rPr>
              <a:t>-تشکیل کمیته نت در شهرستانها جهت پیگیری و نظارت امور نت و پاسخگویی مناسب و به موقع در زمینه موارد و خواسته های ارسالی از ستاد</a:t>
            </a:r>
            <a:r>
              <a:rPr kumimoji="0" lang="fa-IR" sz="2000" b="1" i="0" u="none" strike="noStrike" cap="none" normalizeH="0" baseline="0" dirty="0" smtClean="0">
                <a:ln>
                  <a:noFill/>
                </a:ln>
                <a:effectLst/>
                <a:latin typeface="Arial" pitchFamily="34" charset="0"/>
                <a:ea typeface="Times New Roman" pitchFamily="18" charset="0"/>
                <a:cs typeface="B Roya" pitchFamily="2" charset="-78"/>
              </a:rPr>
              <a:t> </a:t>
            </a:r>
            <a:endParaRPr kumimoji="0" lang="en-US" sz="2000" b="1" i="0" u="none" strike="noStrike" cap="none" normalizeH="0" baseline="0" dirty="0" smtClean="0">
              <a:ln>
                <a:noFill/>
              </a:ln>
              <a:effectLst/>
              <a:latin typeface="Arial" pitchFamily="34" charset="0"/>
              <a:cs typeface="B Roya" pitchFamily="2"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fa-IR" sz="2000" b="1" i="0" u="none" strike="noStrike" cap="none" normalizeH="0" baseline="0" dirty="0" smtClean="0">
                <a:ln>
                  <a:noFill/>
                </a:ln>
                <a:effectLst/>
                <a:latin typeface="Calibri" pitchFamily="34" charset="0"/>
                <a:ea typeface="Times New Roman" pitchFamily="18" charset="0"/>
                <a:cs typeface="B Roya" pitchFamily="2" charset="-78"/>
              </a:rPr>
              <a:t>-پیگیری موضوع مشارکت بخش خصوصی در زمینه اجرای فعالیتهای نت شرکت تحت نظارت کارشناسان نت ستاد و شهرستانها</a:t>
            </a:r>
            <a:r>
              <a:rPr kumimoji="0" lang="fa-IR" sz="2000" b="1" i="0" u="none" strike="noStrike" cap="none" normalizeH="0" baseline="0" dirty="0" smtClean="0">
                <a:ln>
                  <a:noFill/>
                </a:ln>
                <a:effectLst/>
                <a:latin typeface="Arial" pitchFamily="34" charset="0"/>
                <a:ea typeface="Times New Roman" pitchFamily="18" charset="0"/>
                <a:cs typeface="B Roya" pitchFamily="2" charset="-78"/>
              </a:rPr>
              <a:t> </a:t>
            </a:r>
            <a:endParaRPr kumimoji="0" lang="fa-IR" sz="2000" b="1" i="0" u="none" strike="noStrike" cap="none" normalizeH="0" baseline="0" dirty="0" smtClean="0">
              <a:ln>
                <a:noFill/>
              </a:ln>
              <a:effectLst/>
              <a:latin typeface="Arial" pitchFamily="34" charset="0"/>
              <a:cs typeface="B Roya" pitchFamily="2" charset="-78"/>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7409"/>
                                        </p:tgtEl>
                                        <p:attrNameLst>
                                          <p:attrName>style.visibility</p:attrName>
                                        </p:attrNameLst>
                                      </p:cBhvr>
                                      <p:to>
                                        <p:strVal val="visible"/>
                                      </p:to>
                                    </p:set>
                                    <p:anim calcmode="lin" valueType="num">
                                      <p:cBhvr>
                                        <p:cTn id="7" dur="1000" fill="hold"/>
                                        <p:tgtEl>
                                          <p:spTgt spid="17409"/>
                                        </p:tgtEl>
                                        <p:attrNameLst>
                                          <p:attrName>ppt_w</p:attrName>
                                        </p:attrNameLst>
                                      </p:cBhvr>
                                      <p:tavLst>
                                        <p:tav tm="0">
                                          <p:val>
                                            <p:strVal val="#ppt_w*0.70"/>
                                          </p:val>
                                        </p:tav>
                                        <p:tav tm="100000">
                                          <p:val>
                                            <p:strVal val="#ppt_w"/>
                                          </p:val>
                                        </p:tav>
                                      </p:tavLst>
                                    </p:anim>
                                    <p:anim calcmode="lin" valueType="num">
                                      <p:cBhvr>
                                        <p:cTn id="8" dur="1000" fill="hold"/>
                                        <p:tgtEl>
                                          <p:spTgt spid="17409"/>
                                        </p:tgtEl>
                                        <p:attrNameLst>
                                          <p:attrName>ppt_h</p:attrName>
                                        </p:attrNameLst>
                                      </p:cBhvr>
                                      <p:tavLst>
                                        <p:tav tm="0">
                                          <p:val>
                                            <p:strVal val="#ppt_h"/>
                                          </p:val>
                                        </p:tav>
                                        <p:tav tm="100000">
                                          <p:val>
                                            <p:strVal val="#ppt_h"/>
                                          </p:val>
                                        </p:tav>
                                      </p:tavLst>
                                    </p:anim>
                                    <p:animEffect transition="in" filter="fade">
                                      <p:cBhvr>
                                        <p:cTn id="9" dur="1000"/>
                                        <p:tgtEl>
                                          <p:spTgt spid="17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334</TotalTime>
  <Words>3535</Words>
  <Application>Microsoft Office PowerPoint</Application>
  <PresentationFormat>On-screen Show (4:3)</PresentationFormat>
  <Paragraphs>410</Paragraphs>
  <Slides>53</Slides>
  <Notes>0</Notes>
  <HiddenSlides>0</HiddenSlides>
  <MMClips>0</MMClips>
  <ScaleCrop>false</ScaleCrop>
  <HeadingPairs>
    <vt:vector size="6" baseType="variant">
      <vt:variant>
        <vt:lpstr>Theme</vt:lpstr>
      </vt:variant>
      <vt:variant>
        <vt:i4>1</vt:i4>
      </vt:variant>
      <vt:variant>
        <vt:lpstr>Embedded OLE Servers</vt:lpstr>
      </vt:variant>
      <vt:variant>
        <vt:i4>0</vt:i4>
      </vt:variant>
      <vt:variant>
        <vt:lpstr>Slide Titles</vt:lpstr>
      </vt:variant>
      <vt:variant>
        <vt:i4>53</vt:i4>
      </vt:variant>
    </vt:vector>
  </HeadingPairs>
  <TitlesOfParts>
    <vt:vector size="54" baseType="lpstr">
      <vt:lpstr>Trek</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PM</cp:lastModifiedBy>
  <cp:revision>49</cp:revision>
  <dcterms:created xsi:type="dcterms:W3CDTF">2006-08-16T00:00:00Z</dcterms:created>
  <dcterms:modified xsi:type="dcterms:W3CDTF">2012-08-06T04:03:24Z</dcterms:modified>
</cp:coreProperties>
</file>